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80" r:id="rId1"/>
  </p:sldMasterIdLst>
  <p:notesMasterIdLst>
    <p:notesMasterId r:id="rId52"/>
  </p:notesMasterIdLst>
  <p:handoutMasterIdLst>
    <p:handoutMasterId r:id="rId53"/>
  </p:handoutMasterIdLst>
  <p:sldIdLst>
    <p:sldId id="300" r:id="rId2"/>
    <p:sldId id="395" r:id="rId3"/>
    <p:sldId id="621" r:id="rId4"/>
    <p:sldId id="301" r:id="rId5"/>
    <p:sldId id="390" r:id="rId6"/>
    <p:sldId id="302" r:id="rId7"/>
    <p:sldId id="305" r:id="rId8"/>
    <p:sldId id="391" r:id="rId9"/>
    <p:sldId id="303" r:id="rId10"/>
    <p:sldId id="304" r:id="rId11"/>
    <p:sldId id="306" r:id="rId12"/>
    <p:sldId id="307" r:id="rId13"/>
    <p:sldId id="308" r:id="rId14"/>
    <p:sldId id="317" r:id="rId15"/>
    <p:sldId id="388" r:id="rId16"/>
    <p:sldId id="389" r:id="rId17"/>
    <p:sldId id="393" r:id="rId18"/>
    <p:sldId id="619" r:id="rId19"/>
    <p:sldId id="620" r:id="rId20"/>
    <p:sldId id="528" r:id="rId21"/>
    <p:sldId id="526" r:id="rId22"/>
    <p:sldId id="527" r:id="rId23"/>
    <p:sldId id="525" r:id="rId24"/>
    <p:sldId id="529" r:id="rId25"/>
    <p:sldId id="406" r:id="rId26"/>
    <p:sldId id="397" r:id="rId27"/>
    <p:sldId id="398" r:id="rId28"/>
    <p:sldId id="313" r:id="rId29"/>
    <p:sldId id="396" r:id="rId30"/>
    <p:sldId id="399" r:id="rId31"/>
    <p:sldId id="400" r:id="rId32"/>
    <p:sldId id="392" r:id="rId33"/>
    <p:sldId id="309" r:id="rId34"/>
    <p:sldId id="312" r:id="rId35"/>
    <p:sldId id="310" r:id="rId36"/>
    <p:sldId id="387" r:id="rId37"/>
    <p:sldId id="311" r:id="rId38"/>
    <p:sldId id="315" r:id="rId39"/>
    <p:sldId id="314" r:id="rId40"/>
    <p:sldId id="316" r:id="rId41"/>
    <p:sldId id="394" r:id="rId42"/>
    <p:sldId id="403" r:id="rId43"/>
    <p:sldId id="402" r:id="rId44"/>
    <p:sldId id="404" r:id="rId45"/>
    <p:sldId id="405" r:id="rId46"/>
    <p:sldId id="381" r:id="rId47"/>
    <p:sldId id="382" r:id="rId48"/>
    <p:sldId id="383" r:id="rId49"/>
    <p:sldId id="384" r:id="rId50"/>
    <p:sldId id="385" r:id="rId51"/>
  </p:sldIdLst>
  <p:sldSz cx="9144000" cy="5143500" type="screen16x9"/>
  <p:notesSz cx="6881813" cy="9710738"/>
  <p:custShowLst>
    <p:custShow name="cefora powerpoint base" id="0">
      <p:sldLst/>
    </p:custShow>
  </p:custShowLst>
  <p:defaultTextStyle>
    <a:defPPr>
      <a:defRPr lang="fr-FR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21-00 : Introduction" id="{DFB51BDA-CBA7-4221-BE2C-7E05B6FA6731}">
          <p14:sldIdLst>
            <p14:sldId id="300"/>
            <p14:sldId id="395"/>
            <p14:sldId id="621"/>
            <p14:sldId id="301"/>
            <p14:sldId id="390"/>
            <p14:sldId id="302"/>
            <p14:sldId id="305"/>
          </p14:sldIdLst>
        </p14:section>
        <p14:section name="21-03 : widgets de base" id="{7682E8A8-83FF-4870-8A16-808484CC4645}">
          <p14:sldIdLst>
            <p14:sldId id="391"/>
            <p14:sldId id="303"/>
            <p14:sldId id="304"/>
            <p14:sldId id="306"/>
            <p14:sldId id="307"/>
            <p14:sldId id="308"/>
            <p14:sldId id="317"/>
            <p14:sldId id="388"/>
            <p14:sldId id="389"/>
          </p14:sldIdLst>
        </p14:section>
        <p14:section name="21-05 : MVC" id="{8B6226EA-C7A7-4E19-A541-7ACE84F09CA3}">
          <p14:sldIdLst>
            <p14:sldId id="393"/>
            <p14:sldId id="619"/>
            <p14:sldId id="620"/>
            <p14:sldId id="528"/>
            <p14:sldId id="526"/>
            <p14:sldId id="527"/>
            <p14:sldId id="525"/>
            <p14:sldId id="529"/>
          </p14:sldIdLst>
        </p14:section>
        <p14:section name="21-07 : widgets avancés" id="{9374F500-6701-443C-A017-1115D8A0C3E5}">
          <p14:sldIdLst>
            <p14:sldId id="406"/>
            <p14:sldId id="397"/>
            <p14:sldId id="398"/>
            <p14:sldId id="313"/>
            <p14:sldId id="396"/>
            <p14:sldId id="399"/>
            <p14:sldId id="400"/>
          </p14:sldIdLst>
        </p14:section>
        <p14:section name="21-13 : widgets animés" id="{F7DFCD83-02BA-412D-9109-D0D97E4EF9C4}">
          <p14:sldIdLst>
            <p14:sldId id="392"/>
            <p14:sldId id="309"/>
            <p14:sldId id="312"/>
            <p14:sldId id="310"/>
            <p14:sldId id="387"/>
            <p14:sldId id="311"/>
            <p14:sldId id="315"/>
            <p14:sldId id="314"/>
            <p14:sldId id="316"/>
            <p14:sldId id="394"/>
          </p14:sldIdLst>
        </p14:section>
        <p14:section name="21-23 : widgets base de données" id="{A62AEF8F-86CF-4F25-9F25-84D1B234FBA0}">
          <p14:sldIdLst>
            <p14:sldId id="403"/>
            <p14:sldId id="402"/>
            <p14:sldId id="404"/>
            <p14:sldId id="405"/>
          </p14:sldIdLst>
        </p14:section>
        <p14:section name="21-91 : couleurs" id="{A1F3A296-74DC-43A4-9809-388C05701717}">
          <p14:sldIdLst>
            <p14:sldId id="381"/>
            <p14:sldId id="382"/>
            <p14:sldId id="383"/>
            <p14:sldId id="384"/>
            <p14:sldId id="3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59" userDrawn="1">
          <p15:clr>
            <a:srgbClr val="A4A3A4"/>
          </p15:clr>
        </p15:guide>
        <p15:guide id="2" pos="216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ain Wafflard" initials="A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CB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155" autoAdjust="0"/>
    <p:restoredTop sz="94265" autoAdjust="0"/>
  </p:normalViewPr>
  <p:slideViewPr>
    <p:cSldViewPr snapToGrid="0">
      <p:cViewPr varScale="1">
        <p:scale>
          <a:sx n="76" d="100"/>
          <a:sy n="76" d="100"/>
        </p:scale>
        <p:origin x="114" y="3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38784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814" y="90"/>
      </p:cViewPr>
      <p:guideLst>
        <p:guide orient="horz" pos="3059"/>
        <p:guide pos="216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2982119" cy="487223"/>
          </a:xfrm>
          <a:prstGeom prst="rect">
            <a:avLst/>
          </a:prstGeom>
        </p:spPr>
        <p:txBody>
          <a:bodyPr vert="horz" lIns="94791" tIns="47395" rIns="94791" bIns="47395" rtlCol="0"/>
          <a:lstStyle>
            <a:lvl1pPr algn="l">
              <a:defRPr sz="1200"/>
            </a:lvl1pPr>
          </a:lstStyle>
          <a:p>
            <a:r>
              <a:rPr lang="fr-BE"/>
              <a:t>GESTIONNAIRE DE BASE DE DONNEES – NIVEAU ELEMENTAIRE - MS ACCESS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9223517"/>
            <a:ext cx="2982119" cy="487222"/>
          </a:xfrm>
          <a:prstGeom prst="rect">
            <a:avLst/>
          </a:prstGeom>
        </p:spPr>
        <p:txBody>
          <a:bodyPr vert="horz" lIns="94791" tIns="47395" rIns="94791" bIns="47395" rtlCol="0" anchor="b"/>
          <a:lstStyle>
            <a:lvl1pPr algn="l">
              <a:defRPr sz="1200"/>
            </a:lvl1pPr>
          </a:lstStyle>
          <a:p>
            <a:r>
              <a:rPr lang="fr-BE"/>
              <a:t>Professeur : Alain Wafflard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4" y="9223517"/>
            <a:ext cx="2982119" cy="487222"/>
          </a:xfrm>
          <a:prstGeom prst="rect">
            <a:avLst/>
          </a:prstGeom>
        </p:spPr>
        <p:txBody>
          <a:bodyPr vert="horz" lIns="94791" tIns="47395" rIns="94791" bIns="47395" rtlCol="0" anchor="b"/>
          <a:lstStyle>
            <a:lvl1pPr algn="r">
              <a:defRPr sz="1200"/>
            </a:lvl1pPr>
          </a:lstStyle>
          <a:p>
            <a:fld id="{176F73A3-BF7C-4490-9D35-36E4B85DC69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02471001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2982119" cy="487223"/>
          </a:xfrm>
          <a:prstGeom prst="rect">
            <a:avLst/>
          </a:prstGeom>
        </p:spPr>
        <p:txBody>
          <a:bodyPr vert="horz" lIns="94791" tIns="47395" rIns="94791" bIns="47395" rtlCol="0"/>
          <a:lstStyle>
            <a:lvl1pPr algn="l">
              <a:defRPr sz="1200"/>
            </a:lvl1pPr>
          </a:lstStyle>
          <a:p>
            <a:r>
              <a:rPr lang="fr-BE"/>
              <a:t>GESTIONNAIRE DE BASE DE DONNEES – NIVEAU ELEMENTAIRE - MS ACCESS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4" y="2"/>
            <a:ext cx="2982119" cy="487223"/>
          </a:xfrm>
          <a:prstGeom prst="rect">
            <a:avLst/>
          </a:prstGeom>
        </p:spPr>
        <p:txBody>
          <a:bodyPr vert="horz" lIns="94791" tIns="47395" rIns="94791" bIns="47395" rtlCol="0"/>
          <a:lstStyle>
            <a:lvl1pPr algn="r">
              <a:defRPr sz="1200"/>
            </a:lvl1pPr>
          </a:lstStyle>
          <a:p>
            <a:fld id="{FCE9742F-4DAE-47F5-9244-6ACC3985DD6B}" type="datetimeFigureOut">
              <a:rPr lang="fr-BE" smtClean="0"/>
              <a:t>11-09-25</a:t>
            </a:fld>
            <a:endParaRPr lang="fr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28638" y="1214438"/>
            <a:ext cx="5824537" cy="3276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91" tIns="47395" rIns="94791" bIns="47395" rtlCol="0" anchor="ctr"/>
          <a:lstStyle/>
          <a:p>
            <a:endParaRPr lang="fr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673292"/>
            <a:ext cx="5505450" cy="3823604"/>
          </a:xfrm>
          <a:prstGeom prst="rect">
            <a:avLst/>
          </a:prstGeom>
        </p:spPr>
        <p:txBody>
          <a:bodyPr vert="horz" lIns="94791" tIns="47395" rIns="94791" bIns="4739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223517"/>
            <a:ext cx="2982119" cy="487222"/>
          </a:xfrm>
          <a:prstGeom prst="rect">
            <a:avLst/>
          </a:prstGeom>
        </p:spPr>
        <p:txBody>
          <a:bodyPr vert="horz" lIns="94791" tIns="47395" rIns="94791" bIns="47395" rtlCol="0" anchor="b"/>
          <a:lstStyle>
            <a:lvl1pPr algn="l">
              <a:defRPr sz="1200"/>
            </a:lvl1pPr>
          </a:lstStyle>
          <a:p>
            <a:r>
              <a:rPr lang="fr-BE"/>
              <a:t>Professeur : Alain Wafflard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4" y="9223517"/>
            <a:ext cx="2982119" cy="487222"/>
          </a:xfrm>
          <a:prstGeom prst="rect">
            <a:avLst/>
          </a:prstGeom>
        </p:spPr>
        <p:txBody>
          <a:bodyPr vert="horz" lIns="94791" tIns="47395" rIns="94791" bIns="47395" rtlCol="0" anchor="b"/>
          <a:lstStyle>
            <a:lvl1pPr algn="r">
              <a:defRPr sz="1200"/>
            </a:lvl1pPr>
          </a:lstStyle>
          <a:p>
            <a:fld id="{0E3842A0-1A3F-4998-8237-CE5EEE5DFDF0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560683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842A0-1A3F-4998-8237-CE5EEE5DFDF0}" type="slidenum">
              <a:rPr lang="fr-BE" smtClean="0"/>
              <a:t>18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53153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b100bd76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b100bd76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6760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b100bd76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b100bd76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215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b100bd76_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b100bd76_0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0156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100bd76_0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b100bd76_0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4516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b100bd76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b100bd76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7606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b">
            <a:normAutofit/>
          </a:bodyPr>
          <a:lstStyle>
            <a:lvl1pPr algn="ctr">
              <a:defRPr lang="fr-BE">
                <a:solidFill>
                  <a:schemeClr val="accent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8EFA58-10A1-BAA7-B65E-A754A43B75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F2299B35-F046-4B04-9C78-5457955A7834}" type="datetime1">
              <a:rPr lang="fr-BE" smtClean="0"/>
              <a:t>11-09-25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4B8606-B65F-6EB2-899E-91B5C83E7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2FA919-3ED3-80D3-E61B-53F97BE66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9645"/>
            <a:ext cx="2057400" cy="273844"/>
          </a:xfrm>
          <a:prstGeom prst="rect">
            <a:avLst/>
          </a:prstGeom>
        </p:spPr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4441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898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>
            <a:normAutofit/>
          </a:bodyPr>
          <a:lstStyle>
            <a:lvl1pPr>
              <a:defRPr lang="fr-BE">
                <a:solidFill>
                  <a:schemeClr val="accent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83B7C617-6903-4988-8F47-3C72C68028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50000" y="540000"/>
            <a:ext cx="1620000" cy="1620000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fr-BE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D67B63-F450-35EF-442C-62311487D2F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C747FF5-9446-4A07-B436-F6DD714C6BAB}" type="datetime1">
              <a:rPr lang="fr-BE" smtClean="0"/>
              <a:t>11-09-25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BC20ED6-7274-FD2F-773B-9069D53732E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B282271-26EC-908B-2E9D-6EE95CFBEB1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6457950" y="4769645"/>
            <a:ext cx="2057400" cy="273844"/>
          </a:xfrm>
          <a:prstGeom prst="rect">
            <a:avLst/>
          </a:prstGeom>
        </p:spPr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167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-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3408529"/>
            <a:ext cx="7886700" cy="1221158"/>
          </a:xfrm>
        </p:spPr>
        <p:txBody>
          <a:bodyPr anchor="b">
            <a:normAutofit/>
          </a:bodyPr>
          <a:lstStyle>
            <a:lvl1pPr>
              <a:defRPr sz="2700">
                <a:solidFill>
                  <a:schemeClr val="accent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4FDD30A2-EFB1-4B31-8365-64458F4E13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50000" y="540000"/>
            <a:ext cx="1080000" cy="1080000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fr-BE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8BD7575-5E4D-B6F7-D511-002E7EBB1A2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ACD5042-4816-441E-91D4-1734CC680527}" type="datetime1">
              <a:rPr lang="fr-BE" smtClean="0"/>
              <a:t>11-09-25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57AA542-0BD3-6896-CFBC-925661457ED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1D4A95-E4A4-1574-4F11-DE8F196135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6457950" y="4769645"/>
            <a:ext cx="2057400" cy="273844"/>
          </a:xfrm>
          <a:prstGeom prst="rect">
            <a:avLst/>
          </a:prstGeom>
        </p:spPr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4162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8017"/>
            <a:ext cx="7886700" cy="336470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268EF8D-0946-4672-F93D-1040FBC997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065B6BB-7DE3-45A4-8937-F971046B025E}" type="datetime1">
              <a:rPr lang="fr-BE" smtClean="0"/>
              <a:t>11-09-25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8A40D7-7FAD-432F-7B9F-71125A565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A3E5DF-3F32-A840-9AC0-4B04DF13C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9645"/>
            <a:ext cx="2057400" cy="273844"/>
          </a:xfrm>
          <a:prstGeom prst="rect">
            <a:avLst/>
          </a:prstGeom>
        </p:spPr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0357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268017"/>
            <a:ext cx="3886200" cy="336470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268017"/>
            <a:ext cx="3886200" cy="336470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3EE368-836F-D6B7-3720-94E515B8ED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AED058A-4D34-4B7B-8EF0-FD552AB1B024}" type="datetime1">
              <a:rPr lang="fr-BE" smtClean="0"/>
              <a:t>11-09-25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40FC0D1-460C-5274-B67A-CADD30115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D5E82B2-87DB-8B8E-12FD-843E81352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9645"/>
            <a:ext cx="2057400" cy="273844"/>
          </a:xfrm>
          <a:prstGeom prst="rect">
            <a:avLst/>
          </a:prstGeom>
        </p:spPr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6459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605DBAD-E815-DA9F-C843-1DE122AA5F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FA407CF-F3F1-4CF8-8AD8-1D35D23BDA06}" type="datetime1">
              <a:rPr lang="fr-BE" smtClean="0"/>
              <a:t>11-09-25</a:t>
            </a:fld>
            <a:endParaRPr lang="fr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344211E-58E3-3B61-D18C-DCC7772A0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5F2F6A2-3605-D138-CBD4-299C105E1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9645"/>
            <a:ext cx="2057400" cy="273844"/>
          </a:xfrm>
          <a:prstGeom prst="rect">
            <a:avLst/>
          </a:prstGeom>
        </p:spPr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1418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B23E5C8-1D92-E25A-D482-9866759B5B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E1309D0-664A-45F7-87F7-31E1A3EE09A0}" type="datetime1">
              <a:rPr lang="fr-BE" smtClean="0"/>
              <a:t>11-09-25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5ACAADE-10AC-A5C6-B021-C668BC206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4BD460E-C94D-0F17-7C77-D32F9CC12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9645"/>
            <a:ext cx="2057400" cy="273844"/>
          </a:xfrm>
          <a:prstGeom prst="rect">
            <a:avLst/>
          </a:prstGeom>
        </p:spPr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707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060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342901"/>
            <a:ext cx="4629150" cy="4052888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33BACDB-1022-3581-CB46-1F85D7025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BAEDAFC-6863-4EF6-8E45-E9E539801335}" type="datetime1">
              <a:rPr lang="fr-BE" smtClean="0"/>
              <a:t>11-09-25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C8F4609-0312-F825-CC91-FAC10F330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F0E555-3A77-670E-9C69-DE1D8DE23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9645"/>
            <a:ext cx="2057400" cy="273844"/>
          </a:xfrm>
          <a:prstGeom prst="rect">
            <a:avLst/>
          </a:prstGeom>
        </p:spPr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5666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2887" y="4289794"/>
            <a:ext cx="784928" cy="685859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6A64427-4FB3-D551-6A76-D114B4F5A8B9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2886" y="4289793"/>
            <a:ext cx="784928" cy="685859"/>
          </a:xfrm>
          <a:prstGeom prst="rect">
            <a:avLst/>
          </a:prstGeom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8335240-8797-91BB-C7C8-4DE1D700BD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B03B3C-6A92-4C2A-8931-BBA577890A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12138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3" r:id="rId2"/>
    <p:sldLayoutId id="2147483884" r:id="rId3"/>
    <p:sldLayoutId id="2147483882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chemeClr val="accent5"/>
          </a:solidFill>
          <a:latin typeface="+mn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ya748svA7A?si=U7Mgh0yg5-fgRE3b" TargetMode="External"/><Relationship Id="rId2" Type="http://schemas.openxmlformats.org/officeDocument/2006/relationships/hyperlink" Target="https://python.developpez.com/cours/TutoSwinnen/?page=Chapitre8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youtu.be/HW_irrNC6hQ?si=NIazdhc6Dywlhjwx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olors/colors_names.as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BE" noProof="0">
                <a:solidFill>
                  <a:schemeClr val="accent2"/>
                </a:solidFill>
              </a:rPr>
              <a:t>Partie 21 :</a:t>
            </a:r>
            <a:br>
              <a:rPr lang="fr-BE" noProof="0">
                <a:solidFill>
                  <a:schemeClr val="accent2"/>
                </a:solidFill>
              </a:rPr>
            </a:br>
            <a:r>
              <a:rPr lang="fr-BE" noProof="0">
                <a:solidFill>
                  <a:schemeClr val="accent2"/>
                </a:solidFill>
              </a:rPr>
              <a:t>Graphical User Interface (GUI)</a:t>
            </a:r>
            <a:endParaRPr lang="fr-BE" noProof="0" dirty="0">
              <a:solidFill>
                <a:schemeClr val="accent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BE"/>
              <a:t>Python : "tkinter"</a:t>
            </a:r>
          </a:p>
        </p:txBody>
      </p:sp>
    </p:spTree>
    <p:extLst>
      <p:ext uri="{BB962C8B-B14F-4D97-AF65-F5344CB8AC3E}">
        <p14:creationId xmlns:p14="http://schemas.microsoft.com/office/powerpoint/2010/main" val="312532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0901" y="875944"/>
            <a:ext cx="5842199" cy="33916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Exemples de GUI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726" y="0"/>
            <a:ext cx="7204548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2953" y="262226"/>
            <a:ext cx="5238095" cy="4619048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AE9EFB4-E108-71D4-B9EB-5E0F2D28A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371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21-03-01 </a:t>
            </a:r>
            <a:r>
              <a:rPr lang="fr-BE" dirty="0"/>
              <a:t>: architecture générale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152" y="1766273"/>
            <a:ext cx="1581150" cy="22939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2644" y="1766273"/>
            <a:ext cx="1580952" cy="22952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3896" y="1766273"/>
            <a:ext cx="1580952" cy="229523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62C3C23-5B5E-42B2-BEE1-05778BA074F3}"/>
              </a:ext>
            </a:extLst>
          </p:cNvPr>
          <p:cNvSpPr txBox="1"/>
          <p:nvPr/>
        </p:nvSpPr>
        <p:spPr>
          <a:xfrm>
            <a:off x="2669218" y="4600570"/>
            <a:ext cx="39770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/>
              <a:t>Fichier</a:t>
            </a:r>
            <a:r>
              <a:rPr lang="fr-BE" i="1"/>
              <a:t> 21-03-01-sample</a:t>
            </a:r>
            <a:r>
              <a:rPr lang="fr-BE" i="1" dirty="0"/>
              <a:t>.py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C2CA949-37F1-6C8B-2A2B-5C7D69D66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3529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/>
              <a:t>Exo 21-03-01 : architecture générale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567" y="1130226"/>
            <a:ext cx="8328314" cy="3263504"/>
          </a:xfrm>
        </p:spPr>
        <p:txBody>
          <a:bodyPr numCol="2">
            <a:noAutofit/>
          </a:bodyPr>
          <a:lstStyle/>
          <a:p>
            <a:r>
              <a:rPr lang="fr-BE" sz="1800" dirty="0"/>
              <a:t>importer le module </a:t>
            </a:r>
            <a:r>
              <a:rPr lang="fr-BE" sz="1800" dirty="0" err="1"/>
              <a:t>tkinter</a:t>
            </a:r>
            <a:endParaRPr lang="fr-BE" sz="1800" dirty="0"/>
          </a:p>
          <a:p>
            <a:pPr marL="342900" lvl="1" indent="0">
              <a:buNone/>
            </a:pP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from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tkinter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import *</a:t>
            </a:r>
          </a:p>
          <a:p>
            <a:r>
              <a:rPr lang="fr-BE" sz="1800" dirty="0"/>
              <a:t>ouvrir une fenêtre</a:t>
            </a:r>
          </a:p>
          <a:p>
            <a:pPr marL="342900" lvl="1" indent="0">
              <a:buNone/>
            </a:pP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window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Tk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BE" sz="1800" dirty="0"/>
              <a:t>créer une "entry", l'afficher et y placer le curseur de la souris</a:t>
            </a:r>
          </a:p>
          <a:p>
            <a:pPr marL="342900" lvl="1" indent="0">
              <a:buNone/>
            </a:pP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 = Entry(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window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  <a:b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e.pack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  <a:b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e.focus_set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BE" sz="1800" dirty="0"/>
              <a:t>créer une zone pour afficher du texte </a:t>
            </a:r>
          </a:p>
          <a:p>
            <a:pPr marL="342900" lvl="1" indent="0">
              <a:buNone/>
            </a:pP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 = 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Text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window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height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=10, </a:t>
            </a:r>
            <a:b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	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width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=20 )</a:t>
            </a:r>
            <a:b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t.pack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	</a:t>
            </a:r>
            <a:br>
              <a:rPr lang="fr-BE" sz="18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BE" sz="1800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BE" sz="1800" dirty="0"/>
              <a:t>définir la commande pour le bouton</a:t>
            </a:r>
            <a:endParaRPr lang="fr-BE" sz="1800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lvl="1" indent="0">
              <a:buNone/>
            </a:pP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def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callback():</a:t>
            </a:r>
            <a:b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t.insert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(END, 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e.get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()+"\n" )</a:t>
            </a:r>
            <a:b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e.delete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(0, END)</a:t>
            </a:r>
          </a:p>
          <a:p>
            <a:r>
              <a:rPr lang="fr-BE" sz="1800" dirty="0"/>
              <a:t>créer un bouton </a:t>
            </a:r>
          </a:p>
          <a:p>
            <a:pPr marL="342900" lvl="1" indent="0">
              <a:buNone/>
            </a:pP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 = Button( 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window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text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="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get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",</a:t>
            </a:r>
            <a:b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 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width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=10, command=callback )</a:t>
            </a:r>
            <a:b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b.pack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BE" sz="1800" dirty="0"/>
              <a:t>que le programme reste à l'écoute des </a:t>
            </a:r>
            <a:r>
              <a:rPr lang="fr-BE" sz="1800" dirty="0" err="1"/>
              <a:t>événéments</a:t>
            </a:r>
            <a:r>
              <a:rPr lang="fr-BE" sz="1800" dirty="0"/>
              <a:t> :</a:t>
            </a:r>
          </a:p>
          <a:p>
            <a:pPr marL="342900" lvl="1" indent="0">
              <a:buNone/>
            </a:pP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window.mainloop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DBDB1AC-0FEE-4AF2-8838-D277DC601C1F}"/>
              </a:ext>
            </a:extLst>
          </p:cNvPr>
          <p:cNvSpPr txBox="1"/>
          <p:nvPr/>
        </p:nvSpPr>
        <p:spPr>
          <a:xfrm>
            <a:off x="2669218" y="4600570"/>
            <a:ext cx="3977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/>
              <a:t>Fichier</a:t>
            </a:r>
            <a:r>
              <a:rPr lang="fr-BE" i="1" dirty="0"/>
              <a:t> 07-01-sample.py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420A556-5401-3E25-D546-077120BE3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971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/>
              <a:t>Exo 21-03-02 </a:t>
            </a:r>
            <a:r>
              <a:rPr lang="fr-BE" dirty="0"/>
              <a:t>: la calculatrice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fr-BE" dirty="0"/>
                  <a:t>Reproduisez les fonctionnalités de la calculatrice ci-contre </a:t>
                </a:r>
              </a:p>
              <a:p>
                <a:r>
                  <a:rPr lang="fr-BE" dirty="0"/>
                  <a:t>Première étape : uniquement</a:t>
                </a:r>
              </a:p>
              <a:p>
                <a:pPr lvl="1"/>
                <a:r>
                  <a:rPr lang="fr-BE" dirty="0"/>
                  <a:t>Les chiffres 1, 2, 3</a:t>
                </a:r>
              </a:p>
              <a:p>
                <a:pPr lvl="1"/>
                <a:r>
                  <a:rPr lang="fr-BE" dirty="0"/>
                  <a:t>Les opérations +, = et C (</a:t>
                </a:r>
                <a:r>
                  <a:rPr lang="fr-BE" dirty="0" err="1"/>
                  <a:t>clear</a:t>
                </a:r>
                <a:r>
                  <a:rPr lang="fr-BE" dirty="0"/>
                  <a:t>)</a:t>
                </a:r>
              </a:p>
              <a:p>
                <a:r>
                  <a:rPr lang="fr-BE" dirty="0"/>
                  <a:t>Deuxième étape </a:t>
                </a:r>
              </a:p>
              <a:p>
                <a:pPr lvl="1"/>
                <a:r>
                  <a:rPr lang="fr-BE" dirty="0"/>
                  <a:t>Les chiffres 4, 5, 6</a:t>
                </a:r>
              </a:p>
              <a:p>
                <a:pPr lvl="1"/>
                <a:r>
                  <a:rPr lang="fr-BE" dirty="0"/>
                  <a:t>Les opérations M+, M-, MR, MC</a:t>
                </a:r>
              </a:p>
              <a:p>
                <a:pPr lvl="1"/>
                <a:r>
                  <a:rPr lang="fr-BE" dirty="0"/>
                  <a:t>Les opérations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fr-B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𝑒𝑡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</m:oMath>
                </a14:m>
                <a:endParaRPr lang="fr-BE" dirty="0"/>
              </a:p>
              <a:p>
                <a:r>
                  <a:rPr lang="fr-BE" dirty="0"/>
                  <a:t>Troisième étape </a:t>
                </a:r>
              </a:p>
              <a:p>
                <a:pPr lvl="1"/>
                <a:r>
                  <a:rPr lang="fr-BE" dirty="0"/>
                  <a:t>Les chiffres 7, 8, 9</a:t>
                </a:r>
              </a:p>
              <a:p>
                <a:pPr lvl="1"/>
                <a:r>
                  <a:rPr lang="fr-BE" dirty="0"/>
                  <a:t>Les opérations -, *, / </a:t>
                </a:r>
              </a:p>
              <a:p>
                <a:pPr lvl="1"/>
                <a:endParaRPr lang="fr-BE" dirty="0"/>
              </a:p>
              <a:p>
                <a:pPr lvl="1"/>
                <a:endParaRPr lang="fr-BE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97" t="-289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1038" y="1316603"/>
            <a:ext cx="1962424" cy="3267531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5F8134E-47CB-3FF8-5A19-86EF78C01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0185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6A73E9-E3E1-4280-9D3D-529109422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/>
              <a:t>Exo 21-03-03 </a:t>
            </a:r>
            <a:r>
              <a:rPr lang="fr-BE" dirty="0"/>
              <a:t>: le convertisseur d'adresse IP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CA00BC-7153-4AF0-9151-42FFFCC1C1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BE" dirty="0"/>
              <a:t>Problème posé : </a:t>
            </a:r>
          </a:p>
          <a:p>
            <a:pPr lvl="1"/>
            <a:r>
              <a:rPr lang="fr-BE" dirty="0"/>
              <a:t>L'utilisateur entre une adresse IP en valeurs décimales</a:t>
            </a:r>
          </a:p>
          <a:p>
            <a:pPr marL="685800" lvl="2" indent="0">
              <a:buNone/>
            </a:pPr>
            <a:r>
              <a:rPr lang="fr-BE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193.224.49.7</a:t>
            </a:r>
          </a:p>
          <a:p>
            <a:pPr lvl="1"/>
            <a:r>
              <a:rPr lang="fr-BE" dirty="0"/>
              <a:t>L'application affiche la même valeur en binaire</a:t>
            </a:r>
          </a:p>
          <a:p>
            <a:pPr marL="685800" lvl="2" indent="0">
              <a:buNone/>
            </a:pPr>
            <a:r>
              <a:rPr lang="fr-BE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11000001.11100000.</a:t>
            </a:r>
            <a:br>
              <a:rPr lang="fr-BE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BE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00110001.00000111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899E98-9DBF-4504-B8D6-4ED40C4A6B1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629150" y="2066528"/>
            <a:ext cx="3886200" cy="176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046D76-4BE6-71F5-C7E4-7EA41311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806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C4E0B9-34B8-4DDC-9BDF-BA1710016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21-03-04 : combobox, sample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F333186-A58C-CB02-CA46-59A27E0AB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9143" y="1464654"/>
            <a:ext cx="6685714" cy="2971429"/>
          </a:xfr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12801A-A69F-B416-5C34-B7839F44E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8462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C4E0B9-34B8-4DDC-9BDF-BA1710016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21-03-05 : listbox, sample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2C61CE52-4337-DF3C-B193-D05FCBD90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5962" y="1268016"/>
            <a:ext cx="2233296" cy="3555643"/>
          </a:xfrm>
        </p:spPr>
      </p:pic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B693372D-4E25-61BC-2868-F217A9131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7915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91938-F5E1-3093-5B61-9DD4908D0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3B08A9AA-9B8A-18EA-7A10-551BBCA62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Chapitre 21-05 : Model View Controller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30AAA12D-85F1-56E4-3937-ABB723E4F5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3">
            <a:normAutofit/>
          </a:bodyPr>
          <a:lstStyle/>
          <a:p>
            <a:r>
              <a:rPr lang="fr-BE">
                <a:sym typeface="Calibri"/>
              </a:rPr>
              <a:t>Modèle </a:t>
            </a:r>
          </a:p>
          <a:p>
            <a:r>
              <a:rPr lang="fr-BE">
                <a:sym typeface="Calibri"/>
              </a:rPr>
              <a:t>Vue </a:t>
            </a:r>
          </a:p>
          <a:p>
            <a:r>
              <a:rPr lang="fr-BE">
                <a:sym typeface="Calibri"/>
              </a:rPr>
              <a:t>Contrôleur</a:t>
            </a:r>
          </a:p>
          <a:p>
            <a:r>
              <a:rPr lang="fr-BE">
                <a:sym typeface="Calibri"/>
              </a:rPr>
              <a:t>Avantages </a:t>
            </a:r>
          </a:p>
          <a:p>
            <a:r>
              <a:rPr lang="fr-BE">
                <a:sym typeface="Calibri"/>
              </a:rPr>
              <a:t>Inconvénients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0EA4A2B2-2A9B-AFA5-FECF-792D46A1C2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E6557BD-5772-58C9-7189-51D36C1A81D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4581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4B306D0-8F45-431C-829D-319933BC2D5C}"/>
              </a:ext>
            </a:extLst>
          </p:cNvPr>
          <p:cNvSpPr/>
          <p:nvPr/>
        </p:nvSpPr>
        <p:spPr>
          <a:xfrm>
            <a:off x="7094581" y="186358"/>
            <a:ext cx="1423686" cy="64239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/>
              <a:t>Model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B8D9BE-60A9-4D45-AA94-865A2D6DEF7C}"/>
              </a:ext>
            </a:extLst>
          </p:cNvPr>
          <p:cNvSpPr/>
          <p:nvPr/>
        </p:nvSpPr>
        <p:spPr>
          <a:xfrm>
            <a:off x="597350" y="457574"/>
            <a:ext cx="1423686" cy="64239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err="1"/>
              <a:t>View</a:t>
            </a:r>
            <a:endParaRPr lang="fr-BE" sz="1800"/>
          </a:p>
        </p:txBody>
      </p:sp>
      <p:sp>
        <p:nvSpPr>
          <p:cNvPr id="10" name="Émoticône 9">
            <a:extLst>
              <a:ext uri="{FF2B5EF4-FFF2-40B4-BE49-F238E27FC236}">
                <a16:creationId xmlns:a16="http://schemas.microsoft.com/office/drawing/2014/main" id="{E0A74331-34A2-42B4-89A0-803C4103F4A9}"/>
              </a:ext>
            </a:extLst>
          </p:cNvPr>
          <p:cNvSpPr/>
          <p:nvPr/>
        </p:nvSpPr>
        <p:spPr>
          <a:xfrm>
            <a:off x="826218" y="3472707"/>
            <a:ext cx="1041722" cy="894812"/>
          </a:xfrm>
          <a:prstGeom prst="smileyFac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sz="180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12" name="Flèche : bas 11">
            <a:extLst>
              <a:ext uri="{FF2B5EF4-FFF2-40B4-BE49-F238E27FC236}">
                <a16:creationId xmlns:a16="http://schemas.microsoft.com/office/drawing/2014/main" id="{D8E4AA57-B523-4E03-819A-0C9869910FE7}"/>
              </a:ext>
            </a:extLst>
          </p:cNvPr>
          <p:cNvSpPr/>
          <p:nvPr/>
        </p:nvSpPr>
        <p:spPr>
          <a:xfrm>
            <a:off x="1347079" y="1351651"/>
            <a:ext cx="598990" cy="19122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BE" sz="1800"/>
              <a:t>display</a:t>
            </a:r>
          </a:p>
        </p:txBody>
      </p:sp>
      <p:sp>
        <p:nvSpPr>
          <p:cNvPr id="23" name="Flèche : bas 22">
            <a:extLst>
              <a:ext uri="{FF2B5EF4-FFF2-40B4-BE49-F238E27FC236}">
                <a16:creationId xmlns:a16="http://schemas.microsoft.com/office/drawing/2014/main" id="{AB8E2F87-9D39-48E5-8A5C-855C39278E90}"/>
              </a:ext>
            </a:extLst>
          </p:cNvPr>
          <p:cNvSpPr/>
          <p:nvPr/>
        </p:nvSpPr>
        <p:spPr>
          <a:xfrm rot="10800000">
            <a:off x="699138" y="1308776"/>
            <a:ext cx="598990" cy="19475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BE" sz="1800" err="1"/>
              <a:t>request</a:t>
            </a:r>
            <a:endParaRPr lang="fr-BE" sz="1800"/>
          </a:p>
        </p:txBody>
      </p:sp>
      <p:sp>
        <p:nvSpPr>
          <p:cNvPr id="18" name="Flèche : bas 17">
            <a:extLst>
              <a:ext uri="{FF2B5EF4-FFF2-40B4-BE49-F238E27FC236}">
                <a16:creationId xmlns:a16="http://schemas.microsoft.com/office/drawing/2014/main" id="{564C457F-DBC0-4CE6-8C49-4A7E98007072}"/>
              </a:ext>
            </a:extLst>
          </p:cNvPr>
          <p:cNvSpPr/>
          <p:nvPr/>
        </p:nvSpPr>
        <p:spPr>
          <a:xfrm rot="18559856">
            <a:off x="2735597" y="833749"/>
            <a:ext cx="463064" cy="15731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BE" sz="1800"/>
              <a:t>alert on event</a:t>
            </a:r>
          </a:p>
        </p:txBody>
      </p:sp>
      <p:sp>
        <p:nvSpPr>
          <p:cNvPr id="8" name="Flèche : bas 7">
            <a:extLst>
              <a:ext uri="{FF2B5EF4-FFF2-40B4-BE49-F238E27FC236}">
                <a16:creationId xmlns:a16="http://schemas.microsoft.com/office/drawing/2014/main" id="{EA5A6950-8E0E-D8D1-C57D-49FF60BB9787}"/>
              </a:ext>
            </a:extLst>
          </p:cNvPr>
          <p:cNvSpPr/>
          <p:nvPr/>
        </p:nvSpPr>
        <p:spPr>
          <a:xfrm rot="3264636">
            <a:off x="5563823" y="-25321"/>
            <a:ext cx="463064" cy="20214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BE" sz="1800"/>
              <a:t>data </a:t>
            </a:r>
            <a:r>
              <a:rPr lang="fr-BE" sz="1500"/>
              <a:t>(SELECT)</a:t>
            </a:r>
          </a:p>
        </p:txBody>
      </p:sp>
      <p:sp>
        <p:nvSpPr>
          <p:cNvPr id="11" name="Flèche : haut 10">
            <a:extLst>
              <a:ext uri="{FF2B5EF4-FFF2-40B4-BE49-F238E27FC236}">
                <a16:creationId xmlns:a16="http://schemas.microsoft.com/office/drawing/2014/main" id="{F8E0419E-5D86-4A6A-48C2-764C046C9898}"/>
              </a:ext>
            </a:extLst>
          </p:cNvPr>
          <p:cNvSpPr/>
          <p:nvPr/>
        </p:nvSpPr>
        <p:spPr>
          <a:xfrm rot="3263893">
            <a:off x="5901686" y="268042"/>
            <a:ext cx="463064" cy="206561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BE" sz="1800"/>
              <a:t>request data</a:t>
            </a:r>
          </a:p>
        </p:txBody>
      </p:sp>
      <p:sp>
        <p:nvSpPr>
          <p:cNvPr id="14" name="Flèche : haut 13">
            <a:extLst>
              <a:ext uri="{FF2B5EF4-FFF2-40B4-BE49-F238E27FC236}">
                <a16:creationId xmlns:a16="http://schemas.microsoft.com/office/drawing/2014/main" id="{B300FCA3-67DC-AEA0-ED5E-92139F9B46D4}"/>
              </a:ext>
            </a:extLst>
          </p:cNvPr>
          <p:cNvSpPr/>
          <p:nvPr/>
        </p:nvSpPr>
        <p:spPr>
          <a:xfrm rot="3263893">
            <a:off x="6190322" y="539612"/>
            <a:ext cx="463064" cy="208275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BE" sz="1800"/>
              <a:t>send data </a:t>
            </a:r>
            <a:r>
              <a:rPr lang="fr-BE" sz="1500"/>
              <a:t>(UPDATE)</a:t>
            </a:r>
            <a:endParaRPr lang="fr-BE" sz="18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089512-6912-49CC-8116-E10CEA81672B}"/>
              </a:ext>
            </a:extLst>
          </p:cNvPr>
          <p:cNvSpPr/>
          <p:nvPr/>
        </p:nvSpPr>
        <p:spPr>
          <a:xfrm>
            <a:off x="3856969" y="2012373"/>
            <a:ext cx="1423686" cy="64239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/>
              <a:t>Controller</a:t>
            </a:r>
          </a:p>
        </p:txBody>
      </p:sp>
      <p:sp>
        <p:nvSpPr>
          <p:cNvPr id="21" name="Titre 20">
            <a:extLst>
              <a:ext uri="{FF2B5EF4-FFF2-40B4-BE49-F238E27FC236}">
                <a16:creationId xmlns:a16="http://schemas.microsoft.com/office/drawing/2014/main" id="{17553BF2-C01B-C863-CD79-C3640A6F3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81" y="4005595"/>
            <a:ext cx="3257551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fr-BE"/>
              <a:t>Architecture MVC (desktop)</a:t>
            </a:r>
          </a:p>
        </p:txBody>
      </p:sp>
      <p:sp>
        <p:nvSpPr>
          <p:cNvPr id="2" name="Flèche : bas 1">
            <a:extLst>
              <a:ext uri="{FF2B5EF4-FFF2-40B4-BE49-F238E27FC236}">
                <a16:creationId xmlns:a16="http://schemas.microsoft.com/office/drawing/2014/main" id="{361842BF-2AEA-BFB5-C0D6-258C55B8B1CA}"/>
              </a:ext>
            </a:extLst>
          </p:cNvPr>
          <p:cNvSpPr/>
          <p:nvPr/>
        </p:nvSpPr>
        <p:spPr>
          <a:xfrm rot="7754638">
            <a:off x="2959450" y="477288"/>
            <a:ext cx="463064" cy="16085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BE" sz="1800"/>
              <a:t>alert on change</a:t>
            </a:r>
          </a:p>
        </p:txBody>
      </p:sp>
      <p:sp>
        <p:nvSpPr>
          <p:cNvPr id="3" name="Flèche : haut 2">
            <a:extLst>
              <a:ext uri="{FF2B5EF4-FFF2-40B4-BE49-F238E27FC236}">
                <a16:creationId xmlns:a16="http://schemas.microsoft.com/office/drawing/2014/main" id="{97980B7C-1AD7-26C2-406A-A04B5BBD363A}"/>
              </a:ext>
            </a:extLst>
          </p:cNvPr>
          <p:cNvSpPr/>
          <p:nvPr/>
        </p:nvSpPr>
        <p:spPr>
          <a:xfrm rot="3300245">
            <a:off x="2622505" y="2277033"/>
            <a:ext cx="598990" cy="1947503"/>
          </a:xfrm>
          <a:prstGeom prst="upArrow">
            <a:avLst/>
          </a:prstGeom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BE" sz="1800" err="1"/>
              <a:t>request</a:t>
            </a:r>
            <a:endParaRPr lang="fr-BE" sz="1800"/>
          </a:p>
        </p:txBody>
      </p:sp>
    </p:spTree>
    <p:extLst>
      <p:ext uri="{BB962C8B-B14F-4D97-AF65-F5344CB8AC3E}">
        <p14:creationId xmlns:p14="http://schemas.microsoft.com/office/powerpoint/2010/main" val="277085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3A8BE183-B6F5-DBEB-EEEE-86B2B4A04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Architecture MVC (desktop)</a:t>
            </a:r>
          </a:p>
        </p:txBody>
      </p:sp>
      <p:pic>
        <p:nvPicPr>
          <p:cNvPr id="10" name="Espace réservé du contenu 9" descr="Une image contenant texte, diagramme, Plan, capture d’écran&#10;&#10;Description générée automatiquement">
            <a:extLst>
              <a:ext uri="{FF2B5EF4-FFF2-40B4-BE49-F238E27FC236}">
                <a16:creationId xmlns:a16="http://schemas.microsoft.com/office/drawing/2014/main" id="{0EAECDDA-E46C-7E7D-D93B-FF342E8CE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96291"/>
            <a:ext cx="9137118" cy="3647209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5DF5CAC-B26A-4858-B47C-C2CED466B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4126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11A30A1-D63F-2F48-7027-65468E668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/>
              <a:t>21. Graphical User Interface (GUI)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8892E369-43C9-D040-B4A5-C16EDC393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/>
              <a:t>21-03 : widgets de base</a:t>
            </a:r>
          </a:p>
          <a:p>
            <a:r>
              <a:rPr lang="fr-BE"/>
              <a:t>21-05 : Model View Controller</a:t>
            </a:r>
          </a:p>
          <a:p>
            <a:r>
              <a:rPr lang="fr-BE"/>
              <a:t>21-07 : widgets avancés</a:t>
            </a:r>
          </a:p>
          <a:p>
            <a:r>
              <a:rPr lang="fr-BE"/>
              <a:t>21-13 : widgets animés</a:t>
            </a:r>
          </a:p>
          <a:p>
            <a:r>
              <a:rPr lang="fr-BE"/>
              <a:t>21-23 : widgets de base de données</a:t>
            </a:r>
          </a:p>
          <a:p>
            <a:endParaRPr lang="fr-BE"/>
          </a:p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089DDBD-C3A7-F597-5CA8-57511093B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7068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FA762A-D65F-4AB5-904A-EA6956168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Model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D467FC-BF00-4FB6-84A9-3F3157736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10000"/>
          </a:bodyPr>
          <a:lstStyle/>
          <a:p>
            <a:r>
              <a:rPr lang="fr-BE">
                <a:solidFill>
                  <a:schemeClr val="accent2"/>
                </a:solidFill>
              </a:rPr>
              <a:t>Indépendant des autres modules </a:t>
            </a:r>
          </a:p>
          <a:p>
            <a:r>
              <a:rPr lang="fr-BE"/>
              <a:t>Gérer toutes les données </a:t>
            </a:r>
          </a:p>
          <a:p>
            <a:r>
              <a:rPr lang="fr-BE"/>
              <a:t>Gérer la logique des données</a:t>
            </a:r>
          </a:p>
          <a:p>
            <a:pPr lvl="1"/>
            <a:r>
              <a:rPr lang="fr-BE"/>
              <a:t>Validation</a:t>
            </a:r>
          </a:p>
          <a:p>
            <a:pPr lvl="1"/>
            <a:r>
              <a:rPr lang="fr-BE"/>
              <a:t>Lecture</a:t>
            </a:r>
          </a:p>
          <a:p>
            <a:pPr lvl="1"/>
            <a:r>
              <a:rPr lang="fr-BE"/>
              <a:t>Enregistrement</a:t>
            </a:r>
          </a:p>
          <a:p>
            <a:r>
              <a:rPr lang="fr-BE"/>
              <a:t>Interagir avec </a:t>
            </a:r>
            <a:r>
              <a:rPr lang="fr-BE">
                <a:solidFill>
                  <a:schemeClr val="accent5"/>
                </a:solidFill>
              </a:rPr>
              <a:t>Controller</a:t>
            </a:r>
          </a:p>
          <a:p>
            <a:pPr lvl="1"/>
            <a:r>
              <a:rPr lang="fr-BE">
                <a:solidFill>
                  <a:schemeClr val="accent5"/>
                </a:solidFill>
              </a:rPr>
              <a:t>Controller</a:t>
            </a:r>
            <a:r>
              <a:rPr lang="fr-BE"/>
              <a:t> paramétrise les requêtes pour SELECT </a:t>
            </a:r>
          </a:p>
          <a:p>
            <a:pPr lvl="1"/>
            <a:r>
              <a:rPr lang="fr-BE">
                <a:solidFill>
                  <a:schemeClr val="accent5"/>
                </a:solidFill>
              </a:rPr>
              <a:t>Controller</a:t>
            </a:r>
            <a:r>
              <a:rPr lang="fr-BE"/>
              <a:t> fournit les données pour UPDATE, INSERT, ..</a:t>
            </a:r>
          </a:p>
          <a:p>
            <a:r>
              <a:rPr lang="fr-BE"/>
              <a:t>Exemple : application bancaire</a:t>
            </a:r>
          </a:p>
          <a:p>
            <a:pPr lvl="1"/>
            <a:r>
              <a:rPr lang="fr-BE"/>
              <a:t>Fichier des clients</a:t>
            </a:r>
          </a:p>
          <a:p>
            <a:pPr lvl="1"/>
            <a:r>
              <a:rPr lang="fr-BE"/>
              <a:t>Liste des dépôts</a:t>
            </a:r>
          </a:p>
          <a:p>
            <a:pPr lvl="1"/>
            <a:r>
              <a:rPr lang="fr-BE"/>
              <a:t>Vérification : les retraits ne dépassent pas la limite de crédit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4F06A40-E998-664A-4FAD-C396AB13694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1188" y="126087"/>
            <a:ext cx="1172150" cy="79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46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12649D-9988-4724-80A0-1B55B7F9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View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A37F6058-8F9D-4C37-AE7C-18DCA9937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lnSpcReduction="10000"/>
          </a:bodyPr>
          <a:lstStyle/>
          <a:p>
            <a:r>
              <a:rPr lang="fr-BE">
                <a:solidFill>
                  <a:schemeClr val="accent2"/>
                </a:solidFill>
              </a:rPr>
              <a:t>Indépendant des autres modules </a:t>
            </a:r>
          </a:p>
          <a:p>
            <a:r>
              <a:rPr lang="fr-BE"/>
              <a:t>Présenter les données via des éléments visuels</a:t>
            </a:r>
          </a:p>
          <a:p>
            <a:pPr lvl="1"/>
            <a:r>
              <a:rPr lang="fr-BE"/>
              <a:t>Texte, Table, Graphique, …</a:t>
            </a:r>
          </a:p>
          <a:p>
            <a:pPr lvl="1"/>
            <a:r>
              <a:rPr lang="fr-BE"/>
              <a:t>Balises HTML, Javascript, CSS</a:t>
            </a:r>
          </a:p>
          <a:p>
            <a:pPr lvl="1"/>
            <a:r>
              <a:rPr lang="fr-BE"/>
              <a:t>Tkinter, Canvas</a:t>
            </a:r>
          </a:p>
          <a:p>
            <a:r>
              <a:rPr lang="fr-BE"/>
              <a:t>Préparer la mise à jour des données</a:t>
            </a:r>
          </a:p>
          <a:p>
            <a:pPr lvl="1"/>
            <a:r>
              <a:rPr lang="fr-BE"/>
              <a:t>Formulaire</a:t>
            </a:r>
          </a:p>
          <a:p>
            <a:pPr lvl="1"/>
            <a:r>
              <a:rPr lang="fr-BE"/>
              <a:t>Bouton</a:t>
            </a:r>
          </a:p>
          <a:p>
            <a:pPr lvl="1"/>
            <a:r>
              <a:rPr lang="fr-BE"/>
              <a:t>Tkinter</a:t>
            </a:r>
          </a:p>
          <a:p>
            <a:r>
              <a:rPr lang="fr-BE"/>
              <a:t>Interagir avec </a:t>
            </a:r>
            <a:r>
              <a:rPr lang="fr-BE">
                <a:solidFill>
                  <a:schemeClr val="accent5"/>
                </a:solidFill>
              </a:rPr>
              <a:t>Controller</a:t>
            </a:r>
          </a:p>
          <a:p>
            <a:pPr lvl="1"/>
            <a:r>
              <a:rPr lang="fr-BE">
                <a:solidFill>
                  <a:schemeClr val="accent5"/>
                </a:solidFill>
              </a:rPr>
              <a:t>Controller</a:t>
            </a:r>
            <a:r>
              <a:rPr lang="fr-BE"/>
              <a:t> envoie les données à </a:t>
            </a:r>
            <a:r>
              <a:rPr lang="fr-BE">
                <a:solidFill>
                  <a:schemeClr val="accent4">
                    <a:lumMod val="50000"/>
                  </a:schemeClr>
                </a:solidFill>
              </a:rPr>
              <a:t>View</a:t>
            </a:r>
          </a:p>
          <a:p>
            <a:pPr lvl="1"/>
            <a:r>
              <a:rPr lang="fr-BE">
                <a:solidFill>
                  <a:schemeClr val="accent4">
                    <a:lumMod val="50000"/>
                  </a:schemeClr>
                </a:solidFill>
              </a:rPr>
              <a:t>View</a:t>
            </a:r>
            <a:r>
              <a:rPr lang="fr-BE"/>
              <a:t> met en forme les données reçues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5054DBD-78A1-6A5F-DBEE-F066552E995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1188" y="126087"/>
            <a:ext cx="1172150" cy="79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9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EA036F-8591-4473-A3BA-5EA3390F5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Contrôleur / Controller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6574D0-F74A-4F33-A7A2-B0ECDB4A4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fr-BE">
                <a:solidFill>
                  <a:schemeClr val="accent2"/>
                </a:solidFill>
              </a:rPr>
              <a:t>Dépendant de Model et View</a:t>
            </a:r>
          </a:p>
          <a:p>
            <a:r>
              <a:rPr lang="fr-BE"/>
              <a:t>Traiter les actions de </a:t>
            </a:r>
            <a:r>
              <a:rPr lang="fr-BE">
                <a:solidFill>
                  <a:schemeClr val="accent3">
                    <a:lumMod val="50000"/>
                  </a:schemeClr>
                </a:solidFill>
              </a:rPr>
              <a:t>Router</a:t>
            </a:r>
          </a:p>
          <a:p>
            <a:pPr lvl="1"/>
            <a:r>
              <a:rPr lang="fr-BE"/>
              <a:t>Callbacks</a:t>
            </a:r>
          </a:p>
          <a:p>
            <a:pPr lvl="1"/>
            <a:r>
              <a:rPr lang="fr-BE"/>
              <a:t>Validation des données d'un formulaire</a:t>
            </a:r>
          </a:p>
          <a:p>
            <a:endParaRPr lang="fr-BE"/>
          </a:p>
          <a:p>
            <a:r>
              <a:rPr lang="fr-BE"/>
              <a:t>Modifier </a:t>
            </a:r>
            <a:r>
              <a:rPr lang="fr-BE">
                <a:solidFill>
                  <a:schemeClr val="accent2"/>
                </a:solidFill>
              </a:rPr>
              <a:t>Model</a:t>
            </a:r>
          </a:p>
          <a:p>
            <a:pPr lvl="1"/>
            <a:r>
              <a:rPr lang="fr-BE"/>
              <a:t>Mise à jour (UPDATE)</a:t>
            </a:r>
          </a:p>
          <a:p>
            <a:pPr lvl="1"/>
            <a:r>
              <a:rPr lang="fr-BE"/>
              <a:t>Ajout (INSERT)</a:t>
            </a:r>
          </a:p>
          <a:p>
            <a:pPr lvl="1"/>
            <a:r>
              <a:rPr lang="fr-BE"/>
              <a:t>Suppression (DELETE)</a:t>
            </a:r>
          </a:p>
          <a:p>
            <a:r>
              <a:rPr lang="fr-BE"/>
              <a:t>Modifier </a:t>
            </a:r>
            <a:r>
              <a:rPr lang="fr-BE">
                <a:solidFill>
                  <a:schemeClr val="accent4">
                    <a:lumMod val="50000"/>
                  </a:schemeClr>
                </a:solidFill>
              </a:rPr>
              <a:t>View</a:t>
            </a:r>
          </a:p>
          <a:p>
            <a:pPr lvl="1"/>
            <a:r>
              <a:rPr lang="fr-BE"/>
              <a:t>Suite aux modifications de </a:t>
            </a:r>
            <a:r>
              <a:rPr lang="fr-BE">
                <a:solidFill>
                  <a:schemeClr val="accent2"/>
                </a:solidFill>
              </a:rPr>
              <a:t>Model</a:t>
            </a:r>
          </a:p>
          <a:p>
            <a:pPr lvl="1"/>
            <a:r>
              <a:rPr lang="fr-BE"/>
              <a:t>Suite aux actions de </a:t>
            </a:r>
            <a:r>
              <a:rPr lang="fr-BE">
                <a:solidFill>
                  <a:schemeClr val="accent3">
                    <a:lumMod val="50000"/>
                  </a:schemeClr>
                </a:solidFill>
              </a:rPr>
              <a:t>Router</a:t>
            </a:r>
            <a:endParaRPr lang="fr-BE" sz="27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53B26B9-85F9-9888-2298-7D83A4C71B4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1188" y="126087"/>
            <a:ext cx="1172150" cy="79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7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73AEDB-F7E2-4D73-AE3B-A127170AD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Avantages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295A21-77E7-4749-933E-EDE55B225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70000" lnSpcReduction="20000"/>
          </a:bodyPr>
          <a:lstStyle/>
          <a:p>
            <a:r>
              <a:rPr lang="fr-BE">
                <a:solidFill>
                  <a:schemeClr val="accent2"/>
                </a:solidFill>
              </a:rPr>
              <a:t>Maintenance aisée du code</a:t>
            </a:r>
          </a:p>
          <a:p>
            <a:pPr lvl="1"/>
            <a:r>
              <a:rPr lang="fr-BE"/>
              <a:t>code plus facile à étendre et à développer</a:t>
            </a:r>
          </a:p>
          <a:p>
            <a:pPr lvl="1"/>
            <a:r>
              <a:rPr lang="fr-BE"/>
              <a:t>composant Model testable séparément de l'utilisateur</a:t>
            </a:r>
          </a:p>
          <a:p>
            <a:pPr lvl="1"/>
            <a:r>
              <a:rPr lang="fr-BE"/>
              <a:t>prise en charge facilitée de nouveaux types de web clients</a:t>
            </a:r>
          </a:p>
          <a:p>
            <a:pPr lvl="1"/>
            <a:r>
              <a:rPr lang="fr-BE"/>
              <a:t>différents composants développables en parallèle.</a:t>
            </a:r>
          </a:p>
          <a:p>
            <a:pPr lvl="1"/>
            <a:r>
              <a:rPr lang="fr-BE"/>
              <a:t>migration de base de données facilitée</a:t>
            </a:r>
          </a:p>
          <a:p>
            <a:r>
              <a:rPr lang="fr-BE">
                <a:solidFill>
                  <a:schemeClr val="accent2"/>
                </a:solidFill>
              </a:rPr>
              <a:t>Réduction de la complexité </a:t>
            </a:r>
          </a:p>
          <a:p>
            <a:pPr lvl="1"/>
            <a:r>
              <a:rPr lang="fr-BE"/>
              <a:t>division de l'application (en modèle, vue et contrôleur)</a:t>
            </a:r>
          </a:p>
          <a:p>
            <a:pPr lvl="1"/>
            <a:r>
              <a:rPr lang="fr-BE"/>
              <a:t>router unique traitant les requêtes de l'utilisateur </a:t>
            </a:r>
          </a:p>
          <a:p>
            <a:pPr lvl="1"/>
            <a:r>
              <a:rPr lang="fr-BE"/>
              <a:t>séparation de business logic et UI logic</a:t>
            </a:r>
          </a:p>
          <a:p>
            <a:r>
              <a:rPr lang="fr-BE">
                <a:solidFill>
                  <a:schemeClr val="accent2"/>
                </a:solidFill>
              </a:rPr>
              <a:t>Meilleur support pour le </a:t>
            </a:r>
            <a:r>
              <a:rPr lang="en-US">
                <a:solidFill>
                  <a:schemeClr val="accent2"/>
                </a:solidFill>
              </a:rPr>
              <a:t>test-driven development </a:t>
            </a:r>
            <a:r>
              <a:rPr lang="fr-BE">
                <a:solidFill>
                  <a:schemeClr val="accent2"/>
                </a:solidFill>
              </a:rPr>
              <a:t>(TDD)</a:t>
            </a:r>
          </a:p>
          <a:p>
            <a:pPr lvl="1"/>
            <a:r>
              <a:rPr lang="fr-BE"/>
              <a:t>Modularité et indépendance des classes et des objets, donc testables séparément.</a:t>
            </a:r>
          </a:p>
          <a:p>
            <a:r>
              <a:rPr lang="fr-BE">
                <a:solidFill>
                  <a:schemeClr val="accent2"/>
                </a:solidFill>
              </a:rPr>
              <a:t>Bien adapté aux applications web complexes</a:t>
            </a:r>
          </a:p>
          <a:p>
            <a:pPr lvl="1"/>
            <a:r>
              <a:rPr lang="fr-BE"/>
              <a:t>développement par de grandes équipes de concepteurs et de développeurs</a:t>
            </a:r>
          </a:p>
          <a:p>
            <a:pPr lvl="1"/>
            <a:r>
              <a:rPr lang="fr-BE"/>
              <a:t>facilitation de </a:t>
            </a:r>
            <a:r>
              <a:rPr lang="en-US"/>
              <a:t>Search Engine Optimization (SEO)</a:t>
            </a:r>
          </a:p>
          <a:p>
            <a:pPr lvl="1"/>
            <a:r>
              <a:rPr lang="fr-BE"/>
              <a:t>exploitation et amélioration des fonctionnalités proposées par ASP.NET, JSP, Django, etc.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3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7FE115-C614-4D82-B149-083A0D507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Inconvénients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0B7D86-E9B0-4B55-A777-72BFF230D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85000" lnSpcReduction="20000"/>
          </a:bodyPr>
          <a:lstStyle/>
          <a:p>
            <a:r>
              <a:rPr lang="fr-BE"/>
              <a:t>Code difficile à lire, à modifier, à tester unitairement et à réutiliser par un développeur extérieur. </a:t>
            </a:r>
          </a:p>
          <a:p>
            <a:pPr lvl="1"/>
            <a:r>
              <a:rPr lang="fr-BE"/>
              <a:t>augmentation du nombre de lignes de code</a:t>
            </a:r>
          </a:p>
          <a:p>
            <a:r>
              <a:rPr lang="fr-BE"/>
              <a:t>Navigation dans le framework parfois complexe.</a:t>
            </a:r>
          </a:p>
          <a:p>
            <a:pPr lvl="1"/>
            <a:r>
              <a:rPr lang="fr-BE"/>
              <a:t>introduction de plusieurs couches d'abstraction obligeant les utilisateurs à s'adapter à l'architecture du MVC.</a:t>
            </a:r>
          </a:p>
          <a:p>
            <a:pPr lvl="1"/>
            <a:r>
              <a:rPr lang="fr-BE"/>
              <a:t>appropriation de l'application ralentie à cause de l'apprentissage</a:t>
            </a:r>
          </a:p>
          <a:p>
            <a:r>
              <a:rPr lang="fr-BE"/>
              <a:t>Difficulté d'appliquer MVC dans un UI moderne</a:t>
            </a:r>
          </a:p>
          <a:p>
            <a:pPr lvl="1"/>
            <a:r>
              <a:rPr lang="fr-BE"/>
              <a:t>architecture non adaptée aux SPA</a:t>
            </a:r>
          </a:p>
          <a:p>
            <a:pPr lvl="1"/>
            <a:r>
              <a:rPr lang="fr-BE"/>
              <a:t>MVC orienté serveur, non orienté client</a:t>
            </a:r>
          </a:p>
          <a:p>
            <a:r>
              <a:rPr lang="fr-BE"/>
              <a:t>Difficulté pour plusieurs programmeurs de mener une programmation parallèle.</a:t>
            </a:r>
          </a:p>
          <a:p>
            <a:r>
              <a:rPr lang="fr-BE"/>
              <a:t>Connaissance de plusieurs technologies nécessaire.</a:t>
            </a:r>
          </a:p>
        </p:txBody>
      </p:sp>
    </p:spTree>
    <p:extLst>
      <p:ext uri="{BB962C8B-B14F-4D97-AF65-F5344CB8AC3E}">
        <p14:creationId xmlns:p14="http://schemas.microsoft.com/office/powerpoint/2010/main" val="128539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DC9F7-2300-1BBE-0BA0-C3B758BD8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0713AB9E-EF51-E8DE-FCF9-3F79ADED4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Chapitre 21-07 : widgets avancés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93A61E4B-95DD-3150-7F6A-B54A9E991A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/>
              <a:t>Pour les plus curieux …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3893B3-420C-2A9C-6C51-480C3C0CD1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D3CDFEE-04DF-0F41-0B19-4FA07F560C0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25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0708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434D07B0-96D0-8904-D132-3011158D5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Autres évènements	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D95BE21B-741D-F763-BE0F-8980E199C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/>
              <a:t>Pour lier des fonctions à d'autres évènements que le "click"</a:t>
            </a:r>
          </a:p>
          <a:p>
            <a:pPr lvl="1"/>
            <a:r>
              <a:rPr lang="fr-BE"/>
              <a:t>double-click, autres boutons de la souris, etc. </a:t>
            </a:r>
          </a:p>
          <a:p>
            <a:pPr lvl="1"/>
            <a:r>
              <a:rPr lang="fr-BE"/>
              <a:t>21-07-12-event.py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BD22E8F-B4BF-92D9-7A9B-135747E47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26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7974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6DA5A5-9A6F-7B7D-1FFD-CCBEF4D2B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GUI dynamique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83A561-AC9E-E723-BABD-59F890B612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268017"/>
            <a:ext cx="4625521" cy="3364707"/>
          </a:xfrm>
        </p:spPr>
        <p:txBody>
          <a:bodyPr/>
          <a:lstStyle/>
          <a:p>
            <a:r>
              <a:rPr lang="fr-BE"/>
              <a:t>Pour rendre un GUI plus dynamique</a:t>
            </a:r>
          </a:p>
          <a:p>
            <a:pPr lvl="1"/>
            <a:r>
              <a:rPr lang="fr-BE"/>
              <a:t>modifier les labels </a:t>
            </a:r>
          </a:p>
          <a:p>
            <a:pPr lvl="1"/>
            <a:r>
              <a:rPr lang="fr-BE"/>
              <a:t>21-07-13-gui_dynamique.py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06297DC-23BB-C5CE-25DB-CC1CC1898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27</a:t>
            </a:fld>
            <a:endParaRPr lang="fr-BE"/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121472AF-C405-D102-45E3-2FC66D8EB3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37941" y="523857"/>
            <a:ext cx="1440017" cy="409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4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7574CD-9CD3-464F-962D-7E6B7CFCD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Touches du clavier</a:t>
            </a:r>
            <a:endParaRPr lang="fr-BE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B15A0A67-705B-4E3A-B3B8-CE32F96D5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Pour associer une touche clavier à une fonction, de la même façon qu'un bouton.</a:t>
            </a:r>
          </a:p>
          <a:p>
            <a:pPr lvl="1"/>
            <a:r>
              <a:rPr lang="fr-BE"/>
              <a:t>21-07-17-KeyBinding_sample.py</a:t>
            </a:r>
            <a:br>
              <a:rPr lang="fr-BE"/>
            </a:br>
            <a:endParaRPr lang="fr-BE"/>
          </a:p>
          <a:p>
            <a:pPr marL="342891" lvl="1" indent="0"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.bind( "&lt;KeyPress&gt;", command 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F8C996-10E5-2547-C712-8EB87748A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28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5088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FB8D1-2A02-724E-7352-F1DE09052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F37E85-AE5C-3FBD-0DD0-6BDBC00B2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Insérer une image dans un form</a:t>
            </a:r>
            <a:endParaRPr lang="fr-BE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028C2EA-5957-99B8-90CA-81368743D8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BE"/>
              <a:t>Pour </a:t>
            </a:r>
            <a:r>
              <a:rPr lang="fr-BE" dirty="0"/>
              <a:t>insérer une image dans l'interface utilisateur </a:t>
            </a:r>
          </a:p>
          <a:p>
            <a:pPr lvl="1"/>
            <a:r>
              <a:rPr lang="fr-BE"/>
              <a:t>21-07-21-insert_image.py</a:t>
            </a:r>
          </a:p>
          <a:p>
            <a:pPr lvl="1"/>
            <a:r>
              <a:rPr lang="fr-BE"/>
              <a:t>programmation.gif</a:t>
            </a:r>
            <a:endParaRPr lang="fr-BE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7E6D039-4C3A-71BD-D2E3-FEA40E59F1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15107" y="1826559"/>
            <a:ext cx="2914286" cy="2247619"/>
          </a:xfr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9FD7FFB-3777-FD49-98EB-F560325AD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29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6033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F16F4-6DBC-454E-C4B7-C9BF87B70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778C1F-16E7-20AF-702B-CF3E17B28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Principes généraux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7A8223-7ED4-E772-2AAD-F7C93CC62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BE" dirty="0"/>
              <a:t>Programmation événementielle ("</a:t>
            </a:r>
            <a:r>
              <a:rPr lang="fr-BE" dirty="0" err="1"/>
              <a:t>event-driven</a:t>
            </a:r>
            <a:r>
              <a:rPr lang="fr-BE" dirty="0"/>
              <a:t>")</a:t>
            </a:r>
          </a:p>
          <a:p>
            <a:r>
              <a:rPr lang="fr-BE" dirty="0" err="1"/>
              <a:t>Widgets</a:t>
            </a:r>
            <a:r>
              <a:rPr lang="fr-BE" dirty="0"/>
              <a:t> du GUI </a:t>
            </a:r>
          </a:p>
          <a:p>
            <a:r>
              <a:rPr lang="fr-BE" dirty="0"/>
              <a:t>Callback </a:t>
            </a:r>
          </a:p>
          <a:p>
            <a:r>
              <a:rPr lang="fr-BE" dirty="0"/>
              <a:t>Architecture du </a:t>
            </a:r>
            <a:r>
              <a:rPr lang="fr-BE"/>
              <a:t>code : MVC</a:t>
            </a:r>
            <a:endParaRPr lang="fr-BE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41DE9FE-4C12-F40C-51DE-DBFE025E4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4540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5D475-B182-A798-3612-B3D7E7225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73CF2F-721C-06E3-3126-5AC6755C9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Insérer une image animée dans un form</a:t>
            </a:r>
            <a:endParaRPr lang="fr-BE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A7FBE691-FA36-146D-1C37-D07234C14B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BE"/>
              <a:t>Pour </a:t>
            </a:r>
            <a:r>
              <a:rPr lang="fr-BE" dirty="0"/>
              <a:t>insérer une image dans l'interface utilisateur </a:t>
            </a:r>
          </a:p>
          <a:p>
            <a:pPr lvl="1"/>
            <a:r>
              <a:rPr lang="fr-BE"/>
              <a:t>21-07-23-insert_anim.py</a:t>
            </a:r>
          </a:p>
          <a:p>
            <a:pPr lvl="1"/>
            <a:r>
              <a:rPr lang="fr-BE"/>
              <a:t>tenor.gif</a:t>
            </a:r>
            <a:endParaRPr lang="fr-BE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916234A3-B75E-D030-B4B0-D91248DD07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15107" y="1826559"/>
            <a:ext cx="2914286" cy="2247619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4F7DB0D-63F1-E690-68C2-876D43FC0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30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90313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F32CF6BC-63EF-BBBD-B83D-8CA7A58A2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Gestion de fenêtres multiples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FF04DE3A-5576-10B7-D5E9-5C44D3114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/>
              <a:t>approche par création et destruction</a:t>
            </a:r>
          </a:p>
          <a:p>
            <a:pPr lvl="1"/>
            <a:r>
              <a:rPr lang="fr-BE"/>
              <a:t>hard</a:t>
            </a:r>
          </a:p>
          <a:p>
            <a:pPr lvl="1"/>
            <a:r>
              <a:rPr lang="fr-BE"/>
              <a:t>21-07-35-multiple_windows.zip</a:t>
            </a:r>
          </a:p>
          <a:p>
            <a:r>
              <a:rPr lang="fr-BE"/>
              <a:t>approche par show/hide</a:t>
            </a:r>
          </a:p>
          <a:p>
            <a:pPr lvl="1"/>
            <a:r>
              <a:rPr lang="fr-BE"/>
              <a:t>soft et plus simple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96F90B-6981-9CCC-90E3-125557349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31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9220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5754C-3E10-C6AF-291C-F20E6404D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DF6813CF-1522-7DB4-D5E1-20167137D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Chapitre 21-13 : widgets animés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D1D1ABE-9CE4-D54C-1C2A-7E59711EE2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/>
              <a:t>Jouons au ballon … </a:t>
            </a:r>
            <a:r>
              <a:rPr lang="fr-BE">
                <a:sym typeface="Wingdings" panose="05000000000000000000" pitchFamily="2" charset="2"/>
              </a:rPr>
              <a:t></a:t>
            </a:r>
            <a:endParaRPr lang="fr-BE"/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523FCDA2-6A1B-88B1-8C8C-7B496529AD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F27900-CFBF-39D3-A104-37D822FD3E3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32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8937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21-13-11 </a:t>
            </a:r>
            <a:r>
              <a:rPr lang="fr-BE" dirty="0"/>
              <a:t>: la balle mouvante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4992504" cy="3263504"/>
          </a:xfrm>
        </p:spPr>
        <p:txBody>
          <a:bodyPr>
            <a:normAutofit fontScale="85000" lnSpcReduction="20000"/>
          </a:bodyPr>
          <a:lstStyle/>
          <a:p>
            <a:r>
              <a:rPr lang="fr-BE" dirty="0"/>
              <a:t>Fichier de </a:t>
            </a:r>
            <a:r>
              <a:rPr lang="fr-BE"/>
              <a:t>départ </a:t>
            </a:r>
            <a:br>
              <a:rPr lang="fr-BE"/>
            </a:br>
            <a:r>
              <a:rPr lang="fr-BE"/>
              <a:t>21-13-11</a:t>
            </a:r>
            <a:r>
              <a:rPr lang="fr-BE" dirty="0"/>
              <a:t>_balle_start.py</a:t>
            </a:r>
          </a:p>
          <a:p>
            <a:r>
              <a:rPr lang="fr-BE" dirty="0"/>
              <a:t>Ouvrez le fichier, faites tourner le programme et observez le code.</a:t>
            </a:r>
          </a:p>
          <a:p>
            <a:r>
              <a:rPr lang="fr-BE" dirty="0"/>
              <a:t>Ajoutez les fonctionnalités suivantes :</a:t>
            </a:r>
          </a:p>
          <a:p>
            <a:pPr lvl="1"/>
            <a:r>
              <a:rPr lang="fr-BE" dirty="0"/>
              <a:t>Mouvoir la balle en diagonale</a:t>
            </a:r>
          </a:p>
          <a:p>
            <a:pPr lvl="1"/>
            <a:r>
              <a:rPr lang="fr-BE" dirty="0"/>
              <a:t>Paramétrer le saut et la couleur de la balle</a:t>
            </a:r>
          </a:p>
          <a:p>
            <a:pPr lvl="1"/>
            <a:r>
              <a:rPr lang="fr-BE" dirty="0"/>
              <a:t>Réinitialiser la balle en sa position centrale</a:t>
            </a:r>
          </a:p>
          <a:p>
            <a:r>
              <a:rPr lang="fr-BE" dirty="0"/>
              <a:t>Pour les geeks :</a:t>
            </a:r>
          </a:p>
          <a:p>
            <a:pPr lvl="1"/>
            <a:r>
              <a:rPr lang="fr-BE" dirty="0"/>
              <a:t>Faire circuler la balle sur un carré</a:t>
            </a:r>
          </a:p>
          <a:p>
            <a:pPr lvl="1"/>
            <a:r>
              <a:rPr lang="fr-BE" dirty="0"/>
              <a:t>Faire circuler la balle sur un cercle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3909" y="144326"/>
            <a:ext cx="2677500" cy="25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3909" y="2623500"/>
            <a:ext cx="2677500" cy="252000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44541C3-621C-1984-B893-FFA725C5B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33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3961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21-13-21 </a:t>
            </a:r>
            <a:r>
              <a:rPr lang="fr-BE" dirty="0"/>
              <a:t>: la balle en POO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4992504" cy="3263504"/>
          </a:xfrm>
        </p:spPr>
        <p:txBody>
          <a:bodyPr>
            <a:normAutofit lnSpcReduction="10000"/>
          </a:bodyPr>
          <a:lstStyle/>
          <a:p>
            <a:r>
              <a:rPr lang="fr-BE"/>
              <a:t>Fichier de départ </a:t>
            </a:r>
            <a:br>
              <a:rPr lang="fr-BE"/>
            </a:br>
            <a:r>
              <a:rPr lang="fr-BE"/>
              <a:t>21-13-11_balle_start.py</a:t>
            </a:r>
          </a:p>
          <a:p>
            <a:r>
              <a:rPr lang="fr-BE"/>
              <a:t>Réécrivez </a:t>
            </a:r>
            <a:r>
              <a:rPr lang="fr-BE" dirty="0"/>
              <a:t>le code sous forme de classe</a:t>
            </a:r>
          </a:p>
          <a:p>
            <a:pPr lvl="1"/>
            <a:r>
              <a:rPr lang="fr-BE" dirty="0"/>
              <a:t>un objet "ballon" est créé</a:t>
            </a:r>
          </a:p>
          <a:p>
            <a:pPr lvl="1"/>
            <a:r>
              <a:rPr lang="fr-BE" dirty="0"/>
              <a:t>les boutons "gauche", "droite", etc. donnent les ordres (callback) à cet objet</a:t>
            </a:r>
          </a:p>
          <a:p>
            <a:pPr lvl="1"/>
            <a:r>
              <a:rPr lang="fr-BE" dirty="0"/>
              <a:t>supprimez les variables globales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3909" y="144326"/>
            <a:ext cx="2677500" cy="25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3909" y="2623500"/>
            <a:ext cx="2677500" cy="252000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E40CE6F-F73D-486E-0541-B85040B10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34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6886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/>
              <a:t>Exo 21-13-24 </a:t>
            </a:r>
            <a:r>
              <a:rPr lang="fr-BE" dirty="0"/>
              <a:t>: la balle en mode "</a:t>
            </a:r>
            <a:r>
              <a:rPr lang="fr-BE"/>
              <a:t>grille" (1/2)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BE" dirty="0"/>
              <a:t>Reprenez l'exercice précédent</a:t>
            </a:r>
          </a:p>
          <a:p>
            <a:r>
              <a:rPr lang="fr-BE" dirty="0"/>
              <a:t>Placez les boutons autour du </a:t>
            </a:r>
            <a:r>
              <a:rPr lang="fr-BE" dirty="0" err="1"/>
              <a:t>canvas</a:t>
            </a:r>
            <a:r>
              <a:rPr lang="fr-BE" dirty="0"/>
              <a:t>.</a:t>
            </a:r>
          </a:p>
          <a:p>
            <a:pPr lvl="1"/>
            <a:r>
              <a:rPr lang="fr-BE" dirty="0"/>
              <a:t>"gauche" à gauche</a:t>
            </a:r>
          </a:p>
          <a:p>
            <a:pPr lvl="1"/>
            <a:r>
              <a:rPr lang="fr-BE" dirty="0"/>
              <a:t>"droite" à droite, etc.</a:t>
            </a:r>
          </a:p>
          <a:p>
            <a:r>
              <a:rPr lang="fr-BE" dirty="0"/>
              <a:t>Tuyaux:</a:t>
            </a:r>
          </a:p>
          <a:p>
            <a:pPr lvl="1"/>
            <a:r>
              <a:rPr lang="fr-BE" dirty="0"/>
              <a:t>Ne placez pas les boutons sur le </a:t>
            </a:r>
            <a:r>
              <a:rPr lang="fr-BE" dirty="0" err="1"/>
              <a:t>canvas</a:t>
            </a:r>
            <a:r>
              <a:rPr lang="fr-BE" dirty="0"/>
              <a:t> même. </a:t>
            </a:r>
          </a:p>
          <a:p>
            <a:pPr lvl="1"/>
            <a:r>
              <a:rPr lang="fr-BE" dirty="0"/>
              <a:t>Utilisez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BE" dirty="0"/>
              <a:t> au lieu de 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pack()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6600" y="1268413"/>
            <a:ext cx="3511300" cy="336391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381A84-A9CF-196A-F55E-4DA3F9856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35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0889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/>
              <a:t>Exo 21-13-24 </a:t>
            </a:r>
            <a:r>
              <a:rPr lang="fr-BE" dirty="0"/>
              <a:t>: la balle en mode "</a:t>
            </a:r>
            <a:r>
              <a:rPr lang="fr-BE"/>
              <a:t>grille" (1/2)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BE" dirty="0"/>
              <a:t>En mode "grille", on découpe le GUI en colonnes et rangées </a:t>
            </a:r>
            <a:endParaRPr lang="fr-BE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BE" dirty="0"/>
              <a:t>Exemple avec 3 colonnes et 3 rangées </a:t>
            </a:r>
          </a:p>
          <a:p>
            <a:pPr lvl="1"/>
            <a:r>
              <a:rPr lang="fr-BE" dirty="0"/>
              <a:t>L'image se trouve en haut à gauche</a:t>
            </a:r>
          </a:p>
          <a:p>
            <a:pPr marL="685800" lvl="2" indent="0">
              <a:buNone/>
            </a:pPr>
            <a:r>
              <a:rPr lang="fr-BE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 marL="685800" lvl="2" indent="0">
              <a:buNone/>
            </a:pPr>
            <a:r>
              <a:rPr lang="fr-BE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 lvl="1"/>
            <a:r>
              <a:rPr lang="fr-BE" dirty="0"/>
              <a:t>Le bouton "droite" se trouve en </a:t>
            </a:r>
          </a:p>
          <a:p>
            <a:pPr marL="685800" lvl="2" indent="0">
              <a:buNone/>
            </a:pPr>
            <a:r>
              <a:rPr lang="fr-BE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</a:t>
            </a:r>
          </a:p>
          <a:p>
            <a:pPr marL="685800" lvl="2" indent="0">
              <a:buNone/>
            </a:pPr>
            <a:r>
              <a:rPr lang="fr-BE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</a:t>
            </a:r>
          </a:p>
          <a:p>
            <a:r>
              <a:rPr lang="fr-BE" dirty="0"/>
              <a:t>Code :</a:t>
            </a:r>
          </a:p>
          <a:p>
            <a:pPr marL="342900" lvl="1" indent="0">
              <a:buNone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.grid( row=1, column=2 )</a:t>
            </a:r>
            <a:endParaRPr lang="fr-BE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4" name="Espace réservé du contenu 13">
            <a:extLst>
              <a:ext uri="{FF2B5EF4-FFF2-40B4-BE49-F238E27FC236}">
                <a16:creationId xmlns:a16="http://schemas.microsoft.com/office/drawing/2014/main" id="{BD969448-A778-477F-872B-0F52E5CD94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6702" y="1268413"/>
            <a:ext cx="3471095" cy="3363912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BC27950-45DA-EB27-5DF8-46CEA800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36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8795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21-13-31 </a:t>
            </a:r>
            <a:r>
              <a:rPr lang="fr-BE" dirty="0"/>
              <a:t>: la balle automatique (1/2)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BE" dirty="0"/>
              <a:t>Reprenez l'exercice précédent</a:t>
            </a:r>
          </a:p>
          <a:p>
            <a:r>
              <a:rPr lang="fr-BE" dirty="0"/>
              <a:t>Introduisez un mouvement automatique</a:t>
            </a:r>
          </a:p>
          <a:p>
            <a:pPr lvl="1"/>
            <a:r>
              <a:rPr lang="fr-BE" dirty="0"/>
              <a:t>démarrant au bouton "démarrer"</a:t>
            </a:r>
          </a:p>
          <a:p>
            <a:pPr lvl="1"/>
            <a:r>
              <a:rPr lang="fr-BE" dirty="0"/>
              <a:t>s'arrêtant au bouton "arrêter"</a:t>
            </a:r>
          </a:p>
        </p:txBody>
      </p:sp>
      <p:pic>
        <p:nvPicPr>
          <p:cNvPr id="5" name="balle_automatique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45025" y="1268413"/>
            <a:ext cx="3854450" cy="3363912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E012BDB-6947-3F5C-5835-397A76E6B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37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2194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21-13-31 </a:t>
            </a:r>
            <a:r>
              <a:rPr lang="fr-BE" dirty="0"/>
              <a:t>: la balle automatique (2/2)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BE" dirty="0"/>
              <a:t>Considérez le corrigé fourni </a:t>
            </a:r>
          </a:p>
          <a:p>
            <a:pPr lvl="1"/>
            <a:r>
              <a:rPr lang="fr-BE" dirty="0"/>
              <a:t>Fichier "07-31-balle+auto.py"</a:t>
            </a:r>
          </a:p>
          <a:p>
            <a:pPr lvl="1"/>
            <a:r>
              <a:rPr lang="fr-BE" dirty="0"/>
              <a:t>Cliquez plusieurs fois sur "démarrez".</a:t>
            </a:r>
          </a:p>
          <a:p>
            <a:pPr lvl="1"/>
            <a:r>
              <a:rPr lang="fr-BE" dirty="0"/>
              <a:t>Que constatez-vous ? </a:t>
            </a:r>
          </a:p>
          <a:p>
            <a:pPr lvl="1"/>
            <a:r>
              <a:rPr lang="fr-BE" dirty="0"/>
              <a:t>Expliquez ce bug.</a:t>
            </a:r>
          </a:p>
          <a:p>
            <a:pPr lvl="2"/>
            <a:r>
              <a:rPr lang="fr-BE" dirty="0"/>
              <a:t>https://fr.wikipedia.org/wiki/Thread_(informatique)</a:t>
            </a:r>
          </a:p>
          <a:p>
            <a:pPr lvl="2"/>
            <a:r>
              <a:rPr lang="fr-BE" dirty="0"/>
              <a:t>https://en.wikipedia.org/wiki/Multithreading_(computer_architecture)</a:t>
            </a:r>
          </a:p>
        </p:txBody>
      </p:sp>
      <p:pic>
        <p:nvPicPr>
          <p:cNvPr id="5" name="balle_automatique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45025" y="1268413"/>
            <a:ext cx="3854450" cy="3363912"/>
          </a:xfrm>
        </p:spPr>
      </p:pic>
      <p:pic>
        <p:nvPicPr>
          <p:cNvPr id="1026" name="Picture 2" descr="A process with two threads of execution, running on a single processor. Thread #1 is executed first, eventually starts Thread #2, and waits for a response. When Thread #2 finishes, it signals Thread #1 to resume execution to completion and then finishes.">
            <a:extLst>
              <a:ext uri="{FF2B5EF4-FFF2-40B4-BE49-F238E27FC236}">
                <a16:creationId xmlns:a16="http://schemas.microsoft.com/office/drawing/2014/main" id="{CC88F1C6-70B9-4804-91E4-AB2D06D5A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82441" y="1899274"/>
            <a:ext cx="2644486" cy="249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CA01AE-D73E-6DED-642E-EBA6CB1CE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38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7082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21-13-41 </a:t>
            </a:r>
            <a:r>
              <a:rPr lang="fr-BE" dirty="0"/>
              <a:t>: deux balles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BE" dirty="0"/>
              <a:t>Reprenez les exercices précédents</a:t>
            </a:r>
          </a:p>
          <a:p>
            <a:r>
              <a:rPr lang="fr-BE" dirty="0"/>
              <a:t>Intégrez la balle manuelle et la balle automatique au sein de la même application. Cf video.</a:t>
            </a:r>
          </a:p>
        </p:txBody>
      </p:sp>
      <p:pic>
        <p:nvPicPr>
          <p:cNvPr id="11" name="Enregistrement d’écran 7">
            <a:hlinkClick r:id="" action="ppaction://media"/>
            <a:extLst>
              <a:ext uri="{FF2B5EF4-FFF2-40B4-BE49-F238E27FC236}">
                <a16:creationId xmlns:a16="http://schemas.microsoft.com/office/drawing/2014/main" id="{8D9B2654-DE22-4BDF-8BDC-D13771F6B7EF}"/>
              </a:ext>
            </a:extLst>
          </p:cNvPr>
          <p:cNvPicPr>
            <a:picLocks noGrp="1" noChangeAspect="1"/>
          </p:cNvPicPr>
          <p:nvPr>
            <p:ph sz="half" idx="2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40585.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40288" y="1268413"/>
            <a:ext cx="3462337" cy="336391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C50FC8-84EC-F886-2D58-3DD0FE91D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39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7467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8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Quelques références 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BE" i="1">
                <a:hlinkClick r:id="rId2"/>
              </a:rPr>
              <a:t>Apprendre à programmer avec Python</a:t>
            </a:r>
            <a:endParaRPr lang="fr-BE" i="1"/>
          </a:p>
          <a:p>
            <a:pPr lvl="1"/>
            <a:r>
              <a:rPr lang="fr-BE"/>
              <a:t>Utilisation de fenêtres et de graphismes</a:t>
            </a:r>
          </a:p>
          <a:p>
            <a:r>
              <a:rPr lang="fr-BE" i="1">
                <a:hlinkClick r:id="rId3"/>
              </a:rPr>
              <a:t>Des interfaces graphiques modernes avec Python</a:t>
            </a:r>
            <a:endParaRPr lang="fr-BE" i="1"/>
          </a:p>
          <a:p>
            <a:pPr lvl="1"/>
            <a:r>
              <a:rPr lang="fr-BE"/>
              <a:t>Utilisation de CustomTkinter (CTk)</a:t>
            </a:r>
          </a:p>
          <a:p>
            <a:r>
              <a:rPr lang="fr-BE" i="1">
                <a:hlinkClick r:id="rId4"/>
              </a:rPr>
              <a:t>Pourquoi le design 'bordélique' des apps chinoises est en fait brillant</a:t>
            </a:r>
            <a:endParaRPr lang="fr-BE" i="1"/>
          </a:p>
          <a:p>
            <a:pPr lvl="1"/>
            <a:r>
              <a:rPr lang="fr-BE"/>
              <a:t>GUI, psychologie, sociologie, Occident vs Chine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67B58EE-955C-9BE3-62A2-6D85974B4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0230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21-13-51 </a:t>
            </a:r>
            <a:r>
              <a:rPr lang="fr-BE" dirty="0"/>
              <a:t>: plusieurs balles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fr-BE" dirty="0"/>
              <a:t>Un nombre indéterminé de balles : trois, quatre, …, N.</a:t>
            </a:r>
          </a:p>
          <a:p>
            <a:r>
              <a:rPr lang="fr-BE" dirty="0"/>
              <a:t>Détection de collision entre les balles et les murs</a:t>
            </a:r>
          </a:p>
          <a:p>
            <a:r>
              <a:rPr lang="fr-BE" dirty="0"/>
              <a:t>Détection de collision des balles entre elles</a:t>
            </a:r>
          </a:p>
          <a:p>
            <a:r>
              <a:rPr lang="fr-BE" dirty="0"/>
              <a:t>POO complète, avec héritage</a:t>
            </a:r>
          </a:p>
        </p:txBody>
      </p:sp>
      <p:pic>
        <p:nvPicPr>
          <p:cNvPr id="8" name="Enregistrement d’écran 3">
            <a:hlinkClick r:id="" action="ppaction://media"/>
            <a:extLst>
              <a:ext uri="{FF2B5EF4-FFF2-40B4-BE49-F238E27FC236}">
                <a16:creationId xmlns:a16="http://schemas.microsoft.com/office/drawing/2014/main" id="{7F215E05-0E01-4BC6-9B8F-AC3FB8308397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60900" y="1268413"/>
            <a:ext cx="3822700" cy="336391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4F2C39F-A9F7-BBB8-AA8F-30D68E4FF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40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1681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24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21-13-69 </a:t>
            </a:r>
            <a:r>
              <a:rPr lang="fr-BE" dirty="0"/>
              <a:t>: la balle mouvante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BE"/>
              <a:t>Reprenez l'exercice précédent.</a:t>
            </a:r>
          </a:p>
          <a:p>
            <a:r>
              <a:rPr lang="fr-BE"/>
              <a:t>Ajoutez </a:t>
            </a:r>
            <a:r>
              <a:rPr lang="fr-BE" dirty="0"/>
              <a:t>les fonctionnalités </a:t>
            </a:r>
            <a:r>
              <a:rPr lang="fr-BE"/>
              <a:t>suivantes (de simple à complexe)</a:t>
            </a:r>
            <a:endParaRPr lang="fr-BE" dirty="0"/>
          </a:p>
          <a:p>
            <a:pPr lvl="1"/>
            <a:r>
              <a:rPr lang="fr-BE"/>
              <a:t>Paramétrer la couleur des balles</a:t>
            </a:r>
          </a:p>
          <a:p>
            <a:pPr lvl="1"/>
            <a:r>
              <a:rPr lang="fr-BE"/>
              <a:t>Réinitialiser les balles en leur position centrale</a:t>
            </a:r>
          </a:p>
          <a:p>
            <a:pPr lvl="1"/>
            <a:r>
              <a:rPr lang="fr-BE"/>
              <a:t>Faire circuler les balles sur un autre parcours de votre choix</a:t>
            </a:r>
            <a:endParaRPr lang="fr-BE" dirty="0"/>
          </a:p>
          <a:p>
            <a:pPr lvl="1"/>
            <a:r>
              <a:rPr lang="fr-BE"/>
              <a:t>Faire </a:t>
            </a:r>
            <a:r>
              <a:rPr lang="fr-BE" dirty="0"/>
              <a:t>circuler la balle sur un cercle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1EA3F7C-B987-CE59-CDEB-2E738086B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41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1250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277B1-1055-B111-4914-3A2B68946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AB9F0A03-44E4-BD9D-89A1-4F9B04414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Chapitre 21-23 : widgets base de données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62345A8-AA53-AD23-F5E0-58FFD82DEA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16B27729-175D-089D-21C1-395031F62A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D0A49B-DA40-31B3-FFFA-CCEBDDA71D9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42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3412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E879ABD-DD37-756D-24DB-0B0C736B4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widgets de base de données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92A5BBD8-E243-BF7D-4504-548ACDE86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/>
              <a:t>Approche par les widgets de base </a:t>
            </a:r>
          </a:p>
          <a:p>
            <a:pPr lvl="1"/>
            <a:r>
              <a:rPr lang="fr-BE"/>
              <a:t>combinaison de 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Frame</a:t>
            </a:r>
            <a:r>
              <a:rPr lang="fr-BE"/>
              <a:t>, 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Label</a:t>
            </a:r>
            <a:r>
              <a:rPr lang="fr-BE"/>
              <a:t>, 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.pack()</a:t>
            </a:r>
            <a:r>
              <a:rPr lang="fr-BE"/>
              <a:t>, etc.</a:t>
            </a:r>
          </a:p>
          <a:p>
            <a:pPr lvl="1"/>
            <a:r>
              <a:rPr lang="fr-BE"/>
              <a:t>21-23-11-database_label_grid.py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D54E697-4236-E768-9C55-C21D4DE0F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43</a:t>
            </a:fld>
            <a:endParaRPr lang="fr-BE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CF50ED9-6F57-85ED-48BD-356EC4880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893" y="2574954"/>
            <a:ext cx="5006792" cy="250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9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46275-4372-42AC-6BF9-C9A4852C5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9A6BE54-3BF5-2787-CDD2-9DBC5360F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widgets de base de données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3AE2B37A-C87B-545D-4A2B-1012C3E54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/>
              <a:t>Approche par les widgets avancés</a:t>
            </a:r>
          </a:p>
          <a:p>
            <a:pPr lvl="1"/>
            <a:r>
              <a:rPr lang="fr-BE"/>
              <a:t>utilisation de 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Ttk</a:t>
            </a:r>
            <a:r>
              <a:rPr lang="fr-BE"/>
              <a:t> et 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TreeView</a:t>
            </a:r>
          </a:p>
          <a:p>
            <a:pPr lvl="1"/>
            <a:r>
              <a:rPr lang="fr-BE"/>
              <a:t>21-23-13-database_treeview.py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BCF202-6474-FE91-0405-A8F2AC42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44</a:t>
            </a:fld>
            <a:endParaRPr lang="fr-BE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FB7AEE8-8729-1A48-543F-7FF80CCE2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301" y="2505405"/>
            <a:ext cx="5733333" cy="2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45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9B77A-E297-9DE7-BBDC-1CA9D4780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9A32B864-E680-2DD6-4457-E87EE8E75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Ttk TreeView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0DC131-603B-ECEE-A60B-148EAFABD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45</a:t>
            </a:fld>
            <a:endParaRPr lang="fr-BE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88B9342-DEEC-7880-7B5C-0241E6CBE3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8650" y="1038225"/>
            <a:ext cx="2516641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creen shot">
            <a:extLst>
              <a:ext uri="{FF2B5EF4-FFF2-40B4-BE49-F238E27FC236}">
                <a16:creationId xmlns:a16="http://schemas.microsoft.com/office/drawing/2014/main" id="{1B450E26-7EAF-A857-289E-FA81AA4AE8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74375" y="1248881"/>
            <a:ext cx="4264870" cy="288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58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Les couleurs en notation hexadécimale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9EA98F6-8441-41B9-A810-EFE77907B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6273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Les couleurs en hexadecimal</a:t>
            </a:r>
          </a:p>
        </p:txBody>
      </p:sp>
      <p:sp>
        <p:nvSpPr>
          <p:cNvPr id="105" name="Google Shape;105;p19"/>
          <p:cNvSpPr txBox="1"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BE"/>
              <a:t>Le système décimal est un système de numération en base 10.</a:t>
            </a:r>
          </a:p>
          <a:p>
            <a:pPr marL="0" indent="0">
              <a:buNone/>
            </a:pPr>
            <a:br>
              <a:rPr lang="fr-BE"/>
            </a:br>
            <a:r>
              <a:rPr lang="fr-BE">
                <a:solidFill>
                  <a:schemeClr val="accent2"/>
                </a:solidFill>
              </a:rPr>
              <a:t>{0, 1, 2, 3, 4, 5, 6, 7, 8, 9}</a:t>
            </a:r>
          </a:p>
          <a:p>
            <a:endParaRPr lang="fr-BE"/>
          </a:p>
          <a:p>
            <a:endParaRPr lang="fr-BE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BE"/>
              <a:t>Le système hexadécimal est un système de numération en base 16.</a:t>
            </a:r>
            <a:br>
              <a:rPr lang="fr-BE"/>
            </a:br>
            <a:endParaRPr lang="fr-BE"/>
          </a:p>
          <a:p>
            <a:pPr marL="0" indent="0">
              <a:buNone/>
            </a:pPr>
            <a:r>
              <a:rPr lang="fr-BE">
                <a:solidFill>
                  <a:schemeClr val="accent2"/>
                </a:solidFill>
              </a:rPr>
              <a:t>{0, 1, 2, 3, 4, 5, 6, 7, 8, </a:t>
            </a:r>
            <a:br>
              <a:rPr lang="fr-BE">
                <a:solidFill>
                  <a:schemeClr val="accent2"/>
                </a:solidFill>
              </a:rPr>
            </a:br>
            <a:r>
              <a:rPr lang="fr-BE">
                <a:solidFill>
                  <a:schemeClr val="accent2"/>
                </a:solidFill>
              </a:rPr>
              <a:t>  9, A, B, C, D, E, F}</a:t>
            </a:r>
          </a:p>
          <a:p>
            <a:endParaRPr lang="fr-BE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6AD546D-F06D-2C73-DA5C-C1752606B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47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353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Les couleurs en hexadecimal</a:t>
            </a:r>
          </a:p>
        </p:txBody>
      </p:sp>
      <p:sp>
        <p:nvSpPr>
          <p:cNvPr id="111" name="Google Shape;111;p20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BE"/>
              <a:t>Que valent les nombres hexadécimaux suivants dans le système décimal ?</a:t>
            </a:r>
          </a:p>
          <a:p>
            <a:pPr lvl="1"/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pPr lvl="1"/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pPr lvl="1"/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A6</a:t>
            </a:r>
          </a:p>
          <a:p>
            <a:pPr lvl="1"/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</a:t>
            </a:r>
          </a:p>
          <a:p>
            <a:pPr lvl="1"/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  <a:p>
            <a:endParaRPr lang="fr-BE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57AA8CE-84BC-2397-D66B-58D91DFF1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48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Les couleurs en hexadecimal</a:t>
            </a:r>
          </a:p>
        </p:txBody>
      </p:sp>
      <p:sp>
        <p:nvSpPr>
          <p:cNvPr id="117" name="Google Shape;117;p21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/>
              <a:t>Augmenter la valeur d'une couleur, augmente son </a:t>
            </a:r>
            <a:r>
              <a:rPr lang="fr-BE">
                <a:solidFill>
                  <a:schemeClr val="accent2"/>
                </a:solidFill>
              </a:rPr>
              <a:t>intensité.</a:t>
            </a:r>
          </a:p>
          <a:p>
            <a:endParaRPr lang="fr-BE"/>
          </a:p>
          <a:p>
            <a:endParaRPr lang="fr-BE"/>
          </a:p>
        </p:txBody>
      </p:sp>
      <p:sp>
        <p:nvSpPr>
          <p:cNvPr id="118" name="Google Shape;118;p21"/>
          <p:cNvSpPr txBox="1"/>
          <p:nvPr/>
        </p:nvSpPr>
        <p:spPr>
          <a:xfrm>
            <a:off x="2608780" y="2766488"/>
            <a:ext cx="3857175" cy="58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" sz="45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#00FF00</a:t>
            </a:r>
            <a:endParaRPr sz="45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9" name="Google Shape;119;p21"/>
          <p:cNvSpPr/>
          <p:nvPr/>
        </p:nvSpPr>
        <p:spPr>
          <a:xfrm rot="5400000">
            <a:off x="3917792" y="3248510"/>
            <a:ext cx="304425" cy="6543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120" name="Google Shape;120;p21"/>
          <p:cNvSpPr/>
          <p:nvPr/>
        </p:nvSpPr>
        <p:spPr>
          <a:xfrm rot="5400000">
            <a:off x="5239011" y="3248510"/>
            <a:ext cx="304425" cy="6543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121" name="Google Shape;121;p21"/>
          <p:cNvSpPr/>
          <p:nvPr/>
        </p:nvSpPr>
        <p:spPr>
          <a:xfrm rot="-5405082">
            <a:off x="4572317" y="2439338"/>
            <a:ext cx="304425" cy="654301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122" name="Google Shape;122;p21"/>
          <p:cNvSpPr txBox="1"/>
          <p:nvPr/>
        </p:nvSpPr>
        <p:spPr>
          <a:xfrm>
            <a:off x="3631817" y="3727872"/>
            <a:ext cx="87637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2000" dirty="0"/>
              <a:t>Rouge</a:t>
            </a:r>
            <a:endParaRPr sz="2000" dirty="0"/>
          </a:p>
        </p:txBody>
      </p:sp>
      <p:sp>
        <p:nvSpPr>
          <p:cNvPr id="123" name="Google Shape;123;p21"/>
          <p:cNvSpPr txBox="1"/>
          <p:nvPr/>
        </p:nvSpPr>
        <p:spPr>
          <a:xfrm>
            <a:off x="4286342" y="2270924"/>
            <a:ext cx="87637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" sz="2000" dirty="0"/>
              <a:t>Vert</a:t>
            </a:r>
            <a:endParaRPr sz="2000" dirty="0"/>
          </a:p>
        </p:txBody>
      </p:sp>
      <p:sp>
        <p:nvSpPr>
          <p:cNvPr id="124" name="Google Shape;124;p21"/>
          <p:cNvSpPr txBox="1"/>
          <p:nvPr/>
        </p:nvSpPr>
        <p:spPr>
          <a:xfrm>
            <a:off x="4953036" y="3727872"/>
            <a:ext cx="87637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" sz="2000"/>
              <a:t>Bleu</a:t>
            </a:r>
            <a:endParaRPr sz="200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A896EBE-8A79-5175-2B6F-DBB8E2182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49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2796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1833A-AA5A-1D58-3956-F7848102A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40AA7-591D-381A-6302-6E1128F68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Programmation événementielle</a:t>
            </a:r>
            <a:endParaRPr lang="fr-B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3B75CB-8497-C741-93BA-AA6C2E3EA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9218" y="1697179"/>
            <a:ext cx="3497666" cy="219948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3637DB2-DCD5-9A8B-1FC2-ECB766966133}"/>
              </a:ext>
            </a:extLst>
          </p:cNvPr>
          <p:cNvSpPr txBox="1"/>
          <p:nvPr/>
        </p:nvSpPr>
        <p:spPr>
          <a:xfrm>
            <a:off x="2669218" y="4600570"/>
            <a:ext cx="3977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/>
              <a:t>Fichier</a:t>
            </a:r>
            <a:r>
              <a:rPr lang="fr-BE" i="1" dirty="0"/>
              <a:t> 07-01-sample.py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1F7BEFE-C095-1C2E-636E-EB9588463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2391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Les noms de couleurs</a:t>
            </a:r>
          </a:p>
        </p:txBody>
      </p:sp>
      <p:sp>
        <p:nvSpPr>
          <p:cNvPr id="130" name="Google Shape;130;p22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Couleurs standards :</a:t>
            </a:r>
          </a:p>
          <a:p>
            <a:pPr lvl="1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white (#FFFFFF)</a:t>
            </a:r>
          </a:p>
          <a:p>
            <a:pPr lvl="1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black (#000000)</a:t>
            </a:r>
          </a:p>
          <a:p>
            <a:pPr lvl="1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 (#FF0000)</a:t>
            </a:r>
          </a:p>
          <a:p>
            <a:pPr lvl="1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green (#00FF00)</a:t>
            </a:r>
          </a:p>
          <a:p>
            <a:pPr lvl="1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 (#0000FF)</a:t>
            </a:r>
          </a:p>
          <a:p>
            <a:r>
              <a:rPr lang="en-US" dirty="0"/>
              <a:t>140 </a:t>
            </a:r>
            <a:r>
              <a:rPr lang="en-US" dirty="0" err="1"/>
              <a:t>noms</a:t>
            </a:r>
            <a:r>
              <a:rPr lang="en-US" dirty="0"/>
              <a:t> (</a:t>
            </a:r>
            <a:r>
              <a:rPr lang="en-US" dirty="0" err="1"/>
              <a:t>prédéfinis</a:t>
            </a:r>
            <a:r>
              <a:rPr lang="en-US" dirty="0"/>
              <a:t>) de couleurs :</a:t>
            </a:r>
          </a:p>
          <a:p>
            <a:pPr lvl="1"/>
            <a:r>
              <a:rPr lang="en-US" dirty="0">
                <a:hlinkClick r:id="rId3"/>
              </a:rPr>
              <a:t>https://www.w3schools.com/colors/colors_names.asp</a:t>
            </a:r>
            <a:endParaRPr 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926A654-0AD2-DA51-BAD8-96DD7A74A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50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0928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Programmation événementielle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917" y="1186483"/>
            <a:ext cx="1319597" cy="3800440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5877" y="1186483"/>
            <a:ext cx="5459473" cy="3637373"/>
          </a:xfrm>
        </p:spPr>
      </p:pic>
      <p:sp>
        <p:nvSpPr>
          <p:cNvPr id="11" name="Multiply 10"/>
          <p:cNvSpPr/>
          <p:nvPr/>
        </p:nvSpPr>
        <p:spPr>
          <a:xfrm>
            <a:off x="320425" y="1654139"/>
            <a:ext cx="2073453" cy="2784297"/>
          </a:xfrm>
          <a:prstGeom prst="mathMultiply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fr-BE" b="1">
              <a:ln/>
              <a:solidFill>
                <a:schemeClr val="accent3"/>
              </a:solidFill>
            </a:endParaRPr>
          </a:p>
        </p:txBody>
      </p:sp>
      <p:sp>
        <p:nvSpPr>
          <p:cNvPr id="12" name="Smiley Face 11"/>
          <p:cNvSpPr/>
          <p:nvPr/>
        </p:nvSpPr>
        <p:spPr>
          <a:xfrm>
            <a:off x="2876710" y="1001548"/>
            <a:ext cx="1089061" cy="1089061"/>
          </a:xfrm>
          <a:prstGeom prst="smileyFac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76A38DA-0CF3-94FD-8B5D-4D6CD543E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8423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Callback : "Command"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Callback = fonction </a:t>
            </a:r>
            <a:r>
              <a:rPr lang="fr-BE"/>
              <a:t>appelée lorsque l'évènement arrive</a:t>
            </a:r>
          </a:p>
          <a:p>
            <a:pPr lvl="1"/>
            <a:r>
              <a:rPr lang="fr-BE"/>
              <a:t>càd lorsque </a:t>
            </a:r>
            <a:r>
              <a:rPr lang="fr-BE" dirty="0"/>
              <a:t>le widget est activé </a:t>
            </a:r>
          </a:p>
          <a:p>
            <a:pPr lvl="2"/>
            <a:r>
              <a:rPr lang="fr-BE"/>
              <a:t>un bouton </a:t>
            </a:r>
            <a:r>
              <a:rPr lang="fr-BE" dirty="0"/>
              <a:t>est pressé</a:t>
            </a:r>
          </a:p>
          <a:p>
            <a:pPr lvl="2"/>
            <a:r>
              <a:rPr lang="fr-BE"/>
              <a:t>la </a:t>
            </a:r>
            <a:r>
              <a:rPr lang="fr-BE" dirty="0"/>
              <a:t>souris quitte </a:t>
            </a:r>
            <a:r>
              <a:rPr lang="fr-BE"/>
              <a:t>une fenêtre, etc.</a:t>
            </a:r>
            <a:endParaRPr lang="fr-BE" dirty="0"/>
          </a:p>
          <a:p>
            <a:pPr lvl="1"/>
            <a:r>
              <a:rPr lang="fr-BE"/>
              <a:t>Python : le </a:t>
            </a:r>
            <a:r>
              <a:rPr lang="fr-BE" dirty="0"/>
              <a:t>callback </a:t>
            </a:r>
            <a:r>
              <a:rPr lang="fr-BE"/>
              <a:t>s'appelle 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command</a:t>
            </a:r>
            <a:endParaRPr lang="fr-BE" dirty="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fr-BE" dirty="0"/>
              <a:t>Procédure à suivre : </a:t>
            </a:r>
          </a:p>
          <a:p>
            <a:pPr marL="685800" lvl="1" indent="-342900">
              <a:buFont typeface="+mj-lt"/>
              <a:buAutoNum type="arabicPeriod"/>
            </a:pPr>
            <a:r>
              <a:rPr lang="fr-BE" dirty="0"/>
              <a:t>Ecrire la fonction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py</a:t>
            </a:r>
            <a:endParaRPr lang="fr-BE" dirty="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685800" lvl="1" indent="-342900">
              <a:buFont typeface="+mj-lt"/>
              <a:buAutoNum type="arabicPeriod"/>
            </a:pPr>
            <a:r>
              <a:rPr lang="fr-BE" dirty="0"/>
              <a:t>L'associer au widget </a:t>
            </a:r>
          </a:p>
          <a:p>
            <a:pPr marL="342900" indent="-342900">
              <a:buFont typeface="+mj-lt"/>
              <a:buAutoNum type="arabicPeriod"/>
            </a:pP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50F3475-CC9E-B98E-A5D7-97AE6BC56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1095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C4D8C4E5-399B-A54B-643B-13713FB7E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Chapitre 21-03 : widgets de base 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8D66BFB5-7ED1-3D01-0450-EC46B25D90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0A8C0780-C643-38F0-0FDF-CEAE560C5AC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A74CBE6-7703-54D3-8C6F-3DDDCCFFF0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9955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273844"/>
            <a:ext cx="2298967" cy="1635978"/>
          </a:xfrm>
        </p:spPr>
        <p:txBody>
          <a:bodyPr>
            <a:noAutofit/>
          </a:bodyPr>
          <a:lstStyle/>
          <a:p>
            <a:r>
              <a:rPr lang="fr-BE" sz="3200"/>
              <a:t>Principaux </a:t>
            </a:r>
            <a:br>
              <a:rPr lang="fr-BE" sz="3200"/>
            </a:br>
            <a:r>
              <a:rPr lang="fr-BE" sz="3200"/>
              <a:t>Widgets de </a:t>
            </a:r>
            <a:br>
              <a:rPr lang="fr-BE" sz="3200"/>
            </a:br>
            <a:r>
              <a:rPr lang="fr-BE" sz="3200"/>
              <a:t>Tkinter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180881" y="163399"/>
            <a:ext cx="2355206" cy="1104617"/>
            <a:chOff x="628650" y="1215617"/>
            <a:chExt cx="2913203" cy="1377112"/>
          </a:xfrm>
        </p:grpSpPr>
        <p:sp>
          <p:nvSpPr>
            <p:cNvPr id="5" name="TextBox 4"/>
            <p:cNvSpPr txBox="1"/>
            <p:nvPr/>
          </p:nvSpPr>
          <p:spPr>
            <a:xfrm>
              <a:off x="628650" y="1215617"/>
              <a:ext cx="2913203" cy="137711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noAutofit/>
            </a:bodyPr>
            <a:lstStyle/>
            <a:p>
              <a:r>
                <a:rPr lang="fr-BE"/>
                <a:t>Label, Entry</a:t>
              </a:r>
              <a:br>
                <a:rPr lang="fr-BE"/>
              </a:br>
              <a:endParaRPr lang="fr-BE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5652" y="1651082"/>
              <a:ext cx="2743825" cy="812985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6169302" y="1909822"/>
            <a:ext cx="2824223" cy="3095547"/>
            <a:chOff x="3095987" y="1528546"/>
            <a:chExt cx="3293239" cy="3388056"/>
          </a:xfrm>
        </p:grpSpPr>
        <p:sp>
          <p:nvSpPr>
            <p:cNvPr id="11" name="TextBox 10"/>
            <p:cNvSpPr txBox="1"/>
            <p:nvPr/>
          </p:nvSpPr>
          <p:spPr>
            <a:xfrm>
              <a:off x="3095987" y="1528546"/>
              <a:ext cx="3293239" cy="33880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noAutofit/>
            </a:bodyPr>
            <a:lstStyle/>
            <a:p>
              <a:r>
                <a:rPr lang="fr-BE"/>
                <a:t>Check button</a:t>
              </a:r>
              <a:br>
                <a:rPr lang="fr-BE"/>
              </a:br>
              <a:br>
                <a:rPr lang="fr-BE"/>
              </a:br>
              <a:endParaRPr lang="fr-BE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2893" y="1912405"/>
              <a:ext cx="3019425" cy="2876550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131723" y="2737025"/>
            <a:ext cx="3398556" cy="2268344"/>
            <a:chOff x="224320" y="1622607"/>
            <a:chExt cx="4081763" cy="2694456"/>
          </a:xfrm>
        </p:grpSpPr>
        <p:sp>
          <p:nvSpPr>
            <p:cNvPr id="17" name="TextBox 16"/>
            <p:cNvSpPr txBox="1"/>
            <p:nvPr/>
          </p:nvSpPr>
          <p:spPr>
            <a:xfrm>
              <a:off x="224320" y="1622607"/>
              <a:ext cx="4081763" cy="26944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noAutofit/>
            </a:bodyPr>
            <a:lstStyle/>
            <a:p>
              <a:r>
                <a:rPr lang="fr-BE"/>
                <a:t>Listbox, Radio button</a:t>
              </a:r>
              <a:br>
                <a:rPr lang="fr-BE"/>
              </a:br>
              <a:endParaRPr lang="fr-BE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2839" y="2006466"/>
              <a:ext cx="3829050" cy="2171700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3217359" y="37989"/>
            <a:ext cx="2985008" cy="2860613"/>
            <a:chOff x="2802334" y="299275"/>
            <a:chExt cx="2985008" cy="2860613"/>
          </a:xfrm>
        </p:grpSpPr>
        <p:sp>
          <p:nvSpPr>
            <p:cNvPr id="23" name="TextBox 22"/>
            <p:cNvSpPr txBox="1"/>
            <p:nvPr/>
          </p:nvSpPr>
          <p:spPr>
            <a:xfrm>
              <a:off x="2802334" y="299275"/>
              <a:ext cx="2985008" cy="286061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noAutofit/>
            </a:bodyPr>
            <a:lstStyle/>
            <a:p>
              <a:r>
                <a:rPr lang="fr-BE"/>
                <a:t>Menu, Menubutton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48862" y="645145"/>
              <a:ext cx="2725416" cy="2330331"/>
            </a:xfrm>
            <a:prstGeom prst="rect">
              <a:avLst/>
            </a:prstGeom>
          </p:spPr>
        </p:pic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C597D77-C761-C064-5CC2-3D367E7FA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6131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urotix">
  <a:themeElements>
    <a:clrScheme name="Custom 4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0DD3D1"/>
      </a:accent1>
      <a:accent2>
        <a:srgbClr val="1963A1"/>
      </a:accent2>
      <a:accent3>
        <a:srgbClr val="E5CBAD"/>
      </a:accent3>
      <a:accent4>
        <a:srgbClr val="5DF5F3"/>
      </a:accent4>
      <a:accent5>
        <a:srgbClr val="56A4E4"/>
      </a:accent5>
      <a:accent6>
        <a:srgbClr val="EFDFCD"/>
      </a:accent6>
      <a:hlink>
        <a:srgbClr val="000000"/>
      </a:hlink>
      <a:folHlink>
        <a:srgbClr val="3F3F3F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olides discret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rotix2022.potm" id="{7A707283-01BA-4932-B574-4A389620091B}" vid="{093B5C4F-DD58-40B6-A0EE-0D8451AE62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burotix2022</Template>
  <TotalTime>31030</TotalTime>
  <Words>1821</Words>
  <Application>Microsoft Office PowerPoint</Application>
  <PresentationFormat>Affichage à l'écran (16:9)</PresentationFormat>
  <Paragraphs>339</Paragraphs>
  <Slides>50</Slides>
  <Notes>6</Notes>
  <HiddenSlides>1</HiddenSlides>
  <MMClips>4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50</vt:i4>
      </vt:variant>
      <vt:variant>
        <vt:lpstr>Diaporamas personnalisés</vt:lpstr>
      </vt:variant>
      <vt:variant>
        <vt:i4>1</vt:i4>
      </vt:variant>
    </vt:vector>
  </HeadingPairs>
  <TitlesOfParts>
    <vt:vector size="59" baseType="lpstr">
      <vt:lpstr>Arial</vt:lpstr>
      <vt:lpstr>Calibri</vt:lpstr>
      <vt:lpstr>Cambria Math</vt:lpstr>
      <vt:lpstr>Consolas</vt:lpstr>
      <vt:lpstr>Courier New</vt:lpstr>
      <vt:lpstr>Garamond</vt:lpstr>
      <vt:lpstr>Wingdings</vt:lpstr>
      <vt:lpstr>burotix</vt:lpstr>
      <vt:lpstr>Partie 21 : Graphical User Interface (GUI)</vt:lpstr>
      <vt:lpstr>21. Graphical User Interface (GUI)</vt:lpstr>
      <vt:lpstr>Principes généraux</vt:lpstr>
      <vt:lpstr>Quelques références …</vt:lpstr>
      <vt:lpstr>Programmation événementielle</vt:lpstr>
      <vt:lpstr>Programmation événementielle</vt:lpstr>
      <vt:lpstr>Callback : "Command"</vt:lpstr>
      <vt:lpstr>Chapitre 21-03 : widgets de base </vt:lpstr>
      <vt:lpstr>Principaux  Widgets de  Tkinter</vt:lpstr>
      <vt:lpstr>Exemples de GUI </vt:lpstr>
      <vt:lpstr>Exo 21-03-01 : architecture générale</vt:lpstr>
      <vt:lpstr>Exo 21-03-01 : architecture générale</vt:lpstr>
      <vt:lpstr>Exo 21-03-02 : la calculatrice</vt:lpstr>
      <vt:lpstr>Exo 21-03-03 : le convertisseur d'adresse IP</vt:lpstr>
      <vt:lpstr>Exo 21-03-04 : combobox, sample</vt:lpstr>
      <vt:lpstr>Exo 21-03-05 : listbox, sample</vt:lpstr>
      <vt:lpstr>Chapitre 21-05 : Model View Controller</vt:lpstr>
      <vt:lpstr>Architecture MVC (desktop)</vt:lpstr>
      <vt:lpstr>Architecture MVC (desktop)</vt:lpstr>
      <vt:lpstr>Model</vt:lpstr>
      <vt:lpstr>View</vt:lpstr>
      <vt:lpstr>Contrôleur / Controller</vt:lpstr>
      <vt:lpstr>Avantages</vt:lpstr>
      <vt:lpstr>Inconvénients</vt:lpstr>
      <vt:lpstr>Chapitre 21-07 : widgets avancés</vt:lpstr>
      <vt:lpstr>Autres évènements </vt:lpstr>
      <vt:lpstr>GUI dynamique</vt:lpstr>
      <vt:lpstr>Touches du clavier</vt:lpstr>
      <vt:lpstr>Insérer une image dans un form</vt:lpstr>
      <vt:lpstr>Insérer une image animée dans un form</vt:lpstr>
      <vt:lpstr>Gestion de fenêtres multiples</vt:lpstr>
      <vt:lpstr>Chapitre 21-13 : widgets animés</vt:lpstr>
      <vt:lpstr>Exo 21-13-11 : la balle mouvante</vt:lpstr>
      <vt:lpstr>Exo 21-13-21 : la balle en POO</vt:lpstr>
      <vt:lpstr>Exo 21-13-24 : la balle en mode "grille" (1/2)</vt:lpstr>
      <vt:lpstr>Exo 21-13-24 : la balle en mode "grille" (1/2)</vt:lpstr>
      <vt:lpstr>Exo 21-13-31 : la balle automatique (1/2)</vt:lpstr>
      <vt:lpstr>Exo 21-13-31 : la balle automatique (2/2)</vt:lpstr>
      <vt:lpstr>Exo 21-13-41 : deux balles</vt:lpstr>
      <vt:lpstr>Exo 21-13-51 : plusieurs balles</vt:lpstr>
      <vt:lpstr>Exo 21-13-69 : la balle mouvante</vt:lpstr>
      <vt:lpstr>Chapitre 21-23 : widgets base de données</vt:lpstr>
      <vt:lpstr>widgets de base de données</vt:lpstr>
      <vt:lpstr>widgets de base de données</vt:lpstr>
      <vt:lpstr>Ttk TreeView</vt:lpstr>
      <vt:lpstr>Les couleurs en notation hexadécimale</vt:lpstr>
      <vt:lpstr>Les couleurs en hexadecimal</vt:lpstr>
      <vt:lpstr>Les couleurs en hexadecimal</vt:lpstr>
      <vt:lpstr>Les couleurs en hexadecimal</vt:lpstr>
      <vt:lpstr>Les noms de couleurs</vt:lpstr>
      <vt:lpstr>cefora powerpoint base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Alain Wafflard</dc:creator>
  <cp:lastModifiedBy>Alain Wafflard</cp:lastModifiedBy>
  <cp:revision>529</cp:revision>
  <cp:lastPrinted>2018-05-08T09:14:33Z</cp:lastPrinted>
  <dcterms:created xsi:type="dcterms:W3CDTF">2017-05-21T15:22:48Z</dcterms:created>
  <dcterms:modified xsi:type="dcterms:W3CDTF">2025-09-11T14:47:08Z</dcterms:modified>
</cp:coreProperties>
</file>